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42" r:id="rId5"/>
    <p:sldId id="341" r:id="rId6"/>
    <p:sldId id="280" r:id="rId7"/>
    <p:sldId id="279" r:id="rId8"/>
    <p:sldId id="258" r:id="rId9"/>
    <p:sldId id="259" r:id="rId10"/>
    <p:sldId id="260" r:id="rId11"/>
    <p:sldId id="261" r:id="rId12"/>
    <p:sldId id="262" r:id="rId13"/>
    <p:sldId id="263" r:id="rId14"/>
    <p:sldId id="264" r:id="rId15"/>
    <p:sldId id="265" r:id="rId16"/>
    <p:sldId id="266" r:id="rId17"/>
    <p:sldId id="267" r:id="rId18"/>
    <p:sldId id="274" r:id="rId19"/>
    <p:sldId id="276" r:id="rId20"/>
    <p:sldId id="277" r:id="rId21"/>
    <p:sldId id="285" r:id="rId22"/>
    <p:sldId id="286" r:id="rId23"/>
    <p:sldId id="287" r:id="rId24"/>
    <p:sldId id="325" r:id="rId25"/>
    <p:sldId id="288" r:id="rId26"/>
    <p:sldId id="326" r:id="rId27"/>
    <p:sldId id="290" r:id="rId28"/>
    <p:sldId id="291" r:id="rId29"/>
    <p:sldId id="292" r:id="rId30"/>
    <p:sldId id="293" r:id="rId31"/>
    <p:sldId id="294" r:id="rId32"/>
    <p:sldId id="295" r:id="rId33"/>
    <p:sldId id="296" r:id="rId34"/>
    <p:sldId id="297" r:id="rId35"/>
    <p:sldId id="298" r:id="rId36"/>
    <p:sldId id="299" r:id="rId37"/>
    <p:sldId id="310" r:id="rId38"/>
    <p:sldId id="268" r:id="rId39"/>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73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gs" Target="tags/tag157.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684924-2CED-4705-9F50-B1A778DDCF4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D684924-2CED-4705-9F50-B1A778DDCF4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第一部分">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92B55E3B-23BE-422B-A7D8-A3611F457858}" type="datetime1">
              <a:rPr lang="zh-CN" altLang="en-US" smtClean="0"/>
            </a:fld>
            <a:endParaRPr lang="zh-CN" altLang="en-US" dirty="0"/>
          </a:p>
        </p:txBody>
      </p:sp>
      <p:sp>
        <p:nvSpPr>
          <p:cNvPr id="18" name="页脚占位符 1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9" name="灯片编号占位符 18"/>
          <p:cNvSpPr>
            <a:spLocks noGrp="1"/>
          </p:cNvSpPr>
          <p:nvPr>
            <p:ph type="sldNum" sz="quarter" idx="12"/>
          </p:nvPr>
        </p:nvSpPr>
        <p:spPr>
          <a:xfrm>
            <a:off x="8610600" y="6356350"/>
            <a:ext cx="2743200" cy="365125"/>
          </a:xfrm>
          <a:prstGeom prst="rect">
            <a:avLst/>
          </a:prstGeom>
        </p:spPr>
        <p:txBody>
          <a:bodyPr/>
          <a:lstStyle>
            <a:lvl1pPr algn="r">
              <a:defRPr/>
            </a:lvl1pPr>
          </a:lstStyle>
          <a:p>
            <a:fld id="{C0488841-0297-45A9-8B36-EC061174ED2C}" type="slidenum">
              <a:rPr lang="zh-CN" altLang="en-US" smtClean="0"/>
            </a:fld>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7.xml"/><Relationship Id="rId2" Type="http://schemas.openxmlformats.org/officeDocument/2006/relationships/image" Target="../media/image12.jpeg"/><Relationship Id="rId1" Type="http://schemas.openxmlformats.org/officeDocument/2006/relationships/tags" Target="../tags/tag5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1.xml"/><Relationship Id="rId4" Type="http://schemas.openxmlformats.org/officeDocument/2006/relationships/slide" Target="slide7.xml"/><Relationship Id="rId3" Type="http://schemas.openxmlformats.org/officeDocument/2006/relationships/tags" Target="../tags/tag60.xml"/><Relationship Id="rId2" Type="http://schemas.openxmlformats.org/officeDocument/2006/relationships/image" Target="../media/image14.png"/><Relationship Id="rId1" Type="http://schemas.openxmlformats.org/officeDocument/2006/relationships/tags" Target="../tags/tag59.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3.xml"/><Relationship Id="rId3" Type="http://schemas.openxmlformats.org/officeDocument/2006/relationships/slide" Target="slide7.xml"/><Relationship Id="rId2" Type="http://schemas.openxmlformats.org/officeDocument/2006/relationships/image" Target="../media/image15.png"/><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tags" Target="../tags/tag64.xml"/></Relationships>
</file>

<file path=ppt/slides/_rels/slide16.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6" Type="http://schemas.openxmlformats.org/officeDocument/2006/relationships/slideLayout" Target="../slideLayouts/slideLayout7.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image" Target="../media/image18.png"/><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17.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7" Type="http://schemas.openxmlformats.org/officeDocument/2006/relationships/slideLayout" Target="../slideLayouts/slideLayout7.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image" Target="../media/image19.png"/><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8" Type="http://schemas.openxmlformats.org/officeDocument/2006/relationships/slideLayout" Target="../slideLayouts/slideLayout7.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image" Target="../media/image21.jpeg"/><Relationship Id="rId13" Type="http://schemas.openxmlformats.org/officeDocument/2006/relationships/tags" Target="../tags/tag105.xml"/><Relationship Id="rId12" Type="http://schemas.openxmlformats.org/officeDocument/2006/relationships/image" Target="../media/image20.jpeg"/><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1.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110.xml"/><Relationship Id="rId1" Type="http://schemas.openxmlformats.org/officeDocument/2006/relationships/tags" Target="../tags/tag109.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4.xml"/><Relationship Id="rId4" Type="http://schemas.openxmlformats.org/officeDocument/2006/relationships/image" Target="../media/image25.png"/><Relationship Id="rId3" Type="http://schemas.openxmlformats.org/officeDocument/2006/relationships/tags" Target="../tags/tag113.xml"/><Relationship Id="rId2" Type="http://schemas.openxmlformats.org/officeDocument/2006/relationships/image" Target="../media/image24.png"/><Relationship Id="rId1" Type="http://schemas.openxmlformats.org/officeDocument/2006/relationships/tags" Target="../tags/tag112.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16.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tags" Target="../tags/tag115.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0.xml"/><Relationship Id="rId5" Type="http://schemas.openxmlformats.org/officeDocument/2006/relationships/image" Target="../media/image26.png"/><Relationship Id="rId4" Type="http://schemas.openxmlformats.org/officeDocument/2006/relationships/tags" Target="../tags/tag119.xml"/><Relationship Id="rId3" Type="http://schemas.openxmlformats.org/officeDocument/2006/relationships/image" Target="../media/image18.png"/><Relationship Id="rId2" Type="http://schemas.openxmlformats.org/officeDocument/2006/relationships/tags" Target="../tags/tag118.xml"/><Relationship Id="rId1" Type="http://schemas.openxmlformats.org/officeDocument/2006/relationships/tags" Target="../tags/tag117.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2.xml"/><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tags" Target="../tags/tag121.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26.xml"/><Relationship Id="rId5" Type="http://schemas.openxmlformats.org/officeDocument/2006/relationships/image" Target="../media/image26.png"/><Relationship Id="rId4" Type="http://schemas.openxmlformats.org/officeDocument/2006/relationships/tags" Target="../tags/tag125.xml"/><Relationship Id="rId3" Type="http://schemas.openxmlformats.org/officeDocument/2006/relationships/image" Target="../media/image19.png"/><Relationship Id="rId2" Type="http://schemas.openxmlformats.org/officeDocument/2006/relationships/tags" Target="../tags/tag124.xml"/><Relationship Id="rId1" Type="http://schemas.openxmlformats.org/officeDocument/2006/relationships/tags" Target="../tags/tag123.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image" Target="../media/image30.jpeg"/><Relationship Id="rId1" Type="http://schemas.openxmlformats.org/officeDocument/2006/relationships/tags" Target="../tags/tag127.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35.xml"/><Relationship Id="rId4" Type="http://schemas.openxmlformats.org/officeDocument/2006/relationships/image" Target="../media/image32.png"/><Relationship Id="rId3" Type="http://schemas.openxmlformats.org/officeDocument/2006/relationships/tags" Target="../tags/tag134.xml"/><Relationship Id="rId2" Type="http://schemas.openxmlformats.org/officeDocument/2006/relationships/image" Target="../media/image31.png"/><Relationship Id="rId1" Type="http://schemas.openxmlformats.org/officeDocument/2006/relationships/tags" Target="../tags/tag13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38.xml"/><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tags" Target="../tags/tag137.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40.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tags" Target="../tags/tag139.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image" Target="../media/image3.png"/><Relationship Id="rId5" Type="http://schemas.openxmlformats.org/officeDocument/2006/relationships/tags" Target="../tags/tag10.xml"/><Relationship Id="rId4" Type="http://schemas.openxmlformats.org/officeDocument/2006/relationships/image" Target="../media/image2.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42.xml"/><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tags" Target="../tags/tag141.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45.xml"/><Relationship Id="rId4" Type="http://schemas.openxmlformats.org/officeDocument/2006/relationships/image" Target="../media/image40.png"/><Relationship Id="rId3" Type="http://schemas.openxmlformats.org/officeDocument/2006/relationships/tags" Target="../tags/tag144.xml"/><Relationship Id="rId2" Type="http://schemas.openxmlformats.org/officeDocument/2006/relationships/image" Target="../media/image39.png"/><Relationship Id="rId1" Type="http://schemas.openxmlformats.org/officeDocument/2006/relationships/tags" Target="../tags/tag143.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image" Target="../media/image30.jpeg"/><Relationship Id="rId1" Type="http://schemas.openxmlformats.org/officeDocument/2006/relationships/tags" Target="../tags/tag14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2.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4.xml"/><Relationship Id="rId2" Type="http://schemas.openxmlformats.org/officeDocument/2006/relationships/image" Target="../media/image42.png"/><Relationship Id="rId1" Type="http://schemas.openxmlformats.org/officeDocument/2006/relationships/tags" Target="../tags/tag153.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6.xml"/><Relationship Id="rId2" Type="http://schemas.openxmlformats.org/officeDocument/2006/relationships/image" Target="../media/image43.png"/><Relationship Id="rId1" Type="http://schemas.openxmlformats.org/officeDocument/2006/relationships/tags" Target="../tags/tag1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xml"/><Relationship Id="rId2" Type="http://schemas.openxmlformats.org/officeDocument/2006/relationships/image" Target="../media/image4.png"/><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0" Type="http://schemas.openxmlformats.org/officeDocument/2006/relationships/slideLayout" Target="../slideLayouts/slideLayout7.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7.jpeg"/><Relationship Id="rId7" Type="http://schemas.openxmlformats.org/officeDocument/2006/relationships/tags" Target="../tags/tag28.xml"/><Relationship Id="rId6" Type="http://schemas.openxmlformats.org/officeDocument/2006/relationships/image" Target="../media/image6.jpeg"/><Relationship Id="rId5" Type="http://schemas.openxmlformats.org/officeDocument/2006/relationships/tags" Target="../tags/tag27.xml"/><Relationship Id="rId4" Type="http://schemas.openxmlformats.org/officeDocument/2006/relationships/image" Target="../media/image5.jpeg"/><Relationship Id="rId3" Type="http://schemas.openxmlformats.org/officeDocument/2006/relationships/tags" Target="../tags/tag26.xml"/><Relationship Id="rId2" Type="http://schemas.openxmlformats.org/officeDocument/2006/relationships/tags" Target="../tags/tag25.xml"/><Relationship Id="rId10" Type="http://schemas.openxmlformats.org/officeDocument/2006/relationships/slideLayout" Target="../slideLayouts/slideLayout7.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9.pn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slide" Target="slide14.xml"/><Relationship Id="rId4" Type="http://schemas.openxmlformats.org/officeDocument/2006/relationships/tags" Target="../tags/tag30.xml"/><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4" Type="http://schemas.openxmlformats.org/officeDocument/2006/relationships/slideLayout" Target="../slideLayouts/slideLayout7.xml"/><Relationship Id="rId23" Type="http://schemas.openxmlformats.org/officeDocument/2006/relationships/tags" Target="../tags/tag55.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34.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5400000">
            <a:off x="975360" y="-97536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rot="5400000" flipH="1" flipV="1">
            <a:off x="7787642" y="245364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p:cNvSpPr/>
          <p:nvPr/>
        </p:nvSpPr>
        <p:spPr>
          <a:xfrm>
            <a:off x="392430" y="353288"/>
            <a:ext cx="11407140" cy="6054904"/>
          </a:xfrm>
          <a:prstGeom prst="roundRect">
            <a:avLst>
              <a:gd name="adj" fmla="val 4586"/>
            </a:avLst>
          </a:prstGeom>
          <a:solidFill>
            <a:schemeClr val="bg1"/>
          </a:soli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tx1"/>
                </a:solidFill>
                <a:cs typeface="+mn-ea"/>
                <a:sym typeface="+mn-lt"/>
              </a:rPr>
              <a:t>基于</a:t>
            </a:r>
            <a:r>
              <a:rPr lang="en-US" altLang="zh-CN" sz="3200">
                <a:solidFill>
                  <a:schemeClr val="tx1"/>
                </a:solidFill>
                <a:cs typeface="+mn-ea"/>
                <a:sym typeface="+mn-lt"/>
              </a:rPr>
              <a:t>YOLO</a:t>
            </a:r>
            <a:r>
              <a:rPr lang="zh-CN" altLang="en-US" sz="3200">
                <a:solidFill>
                  <a:schemeClr val="tx1"/>
                </a:solidFill>
                <a:cs typeface="+mn-ea"/>
                <a:sym typeface="+mn-lt"/>
              </a:rPr>
              <a:t>的</a:t>
            </a:r>
            <a:r>
              <a:rPr lang="zh-CN" altLang="en-US" sz="3200">
                <a:solidFill>
                  <a:schemeClr val="tx1"/>
                </a:solidFill>
                <a:cs typeface="+mn-ea"/>
                <a:sym typeface="+mn-lt"/>
              </a:rPr>
              <a:t>血细胞检测</a:t>
            </a:r>
            <a:endParaRPr lang="zh-CN" altLang="en-US" sz="3200">
              <a:solidFill>
                <a:schemeClr val="tx1"/>
              </a:solidFill>
              <a:cs typeface="+mn-ea"/>
              <a:sym typeface="+mn-lt"/>
            </a:endParaRPr>
          </a:p>
        </p:txBody>
      </p:sp>
      <p:cxnSp>
        <p:nvCxnSpPr>
          <p:cNvPr id="11" name="直接连接符 10"/>
          <p:cNvCxnSpPr/>
          <p:nvPr/>
        </p:nvCxnSpPr>
        <p:spPr>
          <a:xfrm>
            <a:off x="1884000" y="4234376"/>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84000" y="2623943"/>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045025" y="2488758"/>
            <a:ext cx="9817085" cy="1783715"/>
            <a:chOff x="2508242" y="2488758"/>
            <a:chExt cx="9817085" cy="1783715"/>
          </a:xfrm>
        </p:grpSpPr>
        <p:sp>
          <p:nvSpPr>
            <p:cNvPr id="12" name="文本框 11"/>
            <p:cNvSpPr txBox="1"/>
            <p:nvPr/>
          </p:nvSpPr>
          <p:spPr>
            <a:xfrm>
              <a:off x="6236674" y="3602585"/>
              <a:ext cx="6088653" cy="460375"/>
            </a:xfrm>
            <a:prstGeom prst="rect">
              <a:avLst/>
            </a:prstGeom>
            <a:noFill/>
          </p:spPr>
          <p:txBody>
            <a:bodyPr wrap="square" rtlCol="0">
              <a:spAutoFit/>
            </a:bodyPr>
            <a:lstStyle/>
            <a:p>
              <a:pPr marL="1371600" lvl="3" indent="457200"/>
              <a:r>
                <a:rPr lang="en-US" altLang="zh-CN" sz="2400" dirty="0"/>
                <a:t>-</a:t>
              </a:r>
              <a:r>
                <a:rPr lang="zh-CN" altLang="en-US" sz="2400" dirty="0"/>
                <a:t>汇报总结</a:t>
              </a:r>
              <a:endParaRPr lang="en-US" altLang="zh-CN" sz="2400" dirty="0"/>
            </a:p>
          </p:txBody>
        </p:sp>
        <p:sp>
          <p:nvSpPr>
            <p:cNvPr id="14" name="文本框 13"/>
            <p:cNvSpPr txBox="1"/>
            <p:nvPr/>
          </p:nvSpPr>
          <p:spPr>
            <a:xfrm>
              <a:off x="2508242" y="2488758"/>
              <a:ext cx="2011840" cy="1783715"/>
            </a:xfrm>
            <a:prstGeom prst="rect">
              <a:avLst/>
            </a:prstGeom>
            <a:noFill/>
          </p:spPr>
          <p:txBody>
            <a:bodyPr wrap="square" rtlCol="0">
              <a:spAutoFit/>
            </a:bodyPr>
            <a:lstStyle/>
            <a:p>
              <a:endParaRPr lang="zh-CN" altLang="en-US" sz="11000" dirty="0"/>
            </a:p>
          </p:txBody>
        </p:sp>
      </p:grpSp>
      <p:sp>
        <p:nvSpPr>
          <p:cNvPr id="16" name="Freeform 27"/>
          <p:cNvSpPr/>
          <p:nvPr/>
        </p:nvSpPr>
        <p:spPr>
          <a:xfrm>
            <a:off x="5561661" y="1376190"/>
            <a:ext cx="1068678" cy="1078086"/>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rgbClr val="0070C0"/>
          </a:solidFill>
          <a:ln w="12700" cap="flat">
            <a:noFill/>
            <a:miter lim="400000"/>
          </a:ln>
          <a:effectLst/>
        </p:spPr>
        <p:txBody>
          <a:bodyPr wrap="square" lIns="91439" tIns="91439" rIns="91439" bIns="91439" numCol="1" anchor="t">
            <a:noAutofit/>
          </a:bodyPr>
          <a:lstStyle/>
          <a:p/>
        </p:txBody>
      </p:sp>
      <p:sp>
        <p:nvSpPr>
          <p:cNvPr id="18" name="矩形 17"/>
          <p:cNvSpPr/>
          <p:nvPr/>
        </p:nvSpPr>
        <p:spPr>
          <a:xfrm>
            <a:off x="11083616"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871324"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659032"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572342" y="5740497"/>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572342" y="5528205"/>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572342" y="5315913"/>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751445" y="5210810"/>
            <a:ext cx="3447415" cy="922020"/>
          </a:xfrm>
          <a:prstGeom prst="rect">
            <a:avLst/>
          </a:prstGeom>
          <a:noFill/>
        </p:spPr>
        <p:txBody>
          <a:bodyPr wrap="square" rtlCol="0">
            <a:spAutoFit/>
          </a:bodyPr>
          <a:lstStyle/>
          <a:p>
            <a:r>
              <a:rPr lang="zh-CN" altLang="en-US"/>
              <a:t>汇报人：孟凡千</a:t>
            </a:r>
            <a:endParaRPr lang="zh-CN" altLang="en-US"/>
          </a:p>
          <a:p>
            <a:r>
              <a:rPr lang="zh-CN" altLang="en-US"/>
              <a:t>小组成员：罗欧栗</a:t>
            </a:r>
            <a:r>
              <a:rPr lang="en-US" altLang="zh-CN"/>
              <a:t> </a:t>
            </a:r>
            <a:r>
              <a:rPr lang="zh-CN" altLang="en-US"/>
              <a:t>鲍捷</a:t>
            </a:r>
            <a:endParaRPr lang="zh-CN" altLang="en-US"/>
          </a:p>
          <a:p>
            <a:r>
              <a:rPr lang="zh-CN" altLang="en-US"/>
              <a:t>指导老师：</a:t>
            </a:r>
            <a:r>
              <a:rPr lang="zh-CN" altLang="en-US"/>
              <a:t>刘铁</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8780" y="198755"/>
            <a:ext cx="4064000" cy="368300"/>
          </a:xfrm>
          <a:prstGeom prst="rect">
            <a:avLst/>
          </a:prstGeom>
          <a:noFill/>
        </p:spPr>
        <p:txBody>
          <a:bodyPr wrap="square" rtlCol="0">
            <a:spAutoFit/>
          </a:bodyPr>
          <a:lstStyle/>
          <a:p>
            <a:r>
              <a:rPr lang="zh-CN" altLang="en-US"/>
              <a:t>（</a:t>
            </a:r>
            <a:r>
              <a:rPr lang="en-US" altLang="zh-CN"/>
              <a:t>2</a:t>
            </a:r>
            <a:r>
              <a:rPr lang="zh-CN" altLang="en-US"/>
              <a:t>）自适应图片缩放</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27330" y="2426970"/>
            <a:ext cx="11737340" cy="3658235"/>
          </a:xfrm>
          <a:prstGeom prst="rect">
            <a:avLst/>
          </a:prstGeom>
        </p:spPr>
      </p:pic>
      <p:sp>
        <p:nvSpPr>
          <p:cNvPr id="5" name="文本框 4"/>
          <p:cNvSpPr txBox="1"/>
          <p:nvPr/>
        </p:nvSpPr>
        <p:spPr>
          <a:xfrm>
            <a:off x="777240" y="824865"/>
            <a:ext cx="10050780" cy="1198880"/>
          </a:xfrm>
          <a:prstGeom prst="rect">
            <a:avLst/>
          </a:prstGeom>
          <a:noFill/>
        </p:spPr>
        <p:txBody>
          <a:bodyPr wrap="square" rtlCol="0">
            <a:spAutoFit/>
          </a:bodyPr>
          <a:lstStyle/>
          <a:p>
            <a:r>
              <a:rPr lang="zh-CN" altLang="en-US"/>
              <a:t>在常用的目标检测算法中，不同的图片长宽都不相同，因此常用的方式是将原始图片统一缩放到一个标准尺寸，再送入检测网络中。</a:t>
            </a:r>
            <a:endParaRPr lang="zh-CN" altLang="en-US"/>
          </a:p>
          <a:p>
            <a:endParaRPr lang="zh-CN" altLang="en-US"/>
          </a:p>
          <a:p>
            <a:r>
              <a:rPr lang="zh-CN" altLang="en-US"/>
              <a:t>比如Yolo算法中常用416*416，608*608等尺寸，比如对下面800*600的图像进行缩放。</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3085" y="398780"/>
            <a:ext cx="4064000" cy="368300"/>
          </a:xfrm>
          <a:prstGeom prst="rect">
            <a:avLst/>
          </a:prstGeom>
          <a:noFill/>
        </p:spPr>
        <p:txBody>
          <a:bodyPr wrap="square" rtlCol="0">
            <a:spAutoFit/>
          </a:bodyPr>
          <a:lstStyle/>
          <a:p>
            <a:r>
              <a:rPr lang="zh-CN" altLang="en-US"/>
              <a:t>（</a:t>
            </a:r>
            <a:r>
              <a:rPr lang="en-US" altLang="zh-CN"/>
              <a:t>3</a:t>
            </a:r>
            <a:r>
              <a:rPr lang="zh-CN" altLang="en-US"/>
              <a:t>）</a:t>
            </a:r>
            <a:r>
              <a:rPr lang="en-US" altLang="zh-CN"/>
              <a:t>Focus</a:t>
            </a:r>
            <a:r>
              <a:rPr lang="zh-CN" altLang="en-US"/>
              <a:t>结构</a:t>
            </a:r>
            <a:endParaRPr lang="zh-CN" altLang="en-US"/>
          </a:p>
        </p:txBody>
      </p:sp>
      <p:pic>
        <p:nvPicPr>
          <p:cNvPr id="4" name="图片 3" descr="切片操作"/>
          <p:cNvPicPr>
            <a:picLocks noChangeAspect="1"/>
          </p:cNvPicPr>
          <p:nvPr>
            <p:custDataLst>
              <p:tags r:id="rId1"/>
            </p:custDataLst>
          </p:nvPr>
        </p:nvPicPr>
        <p:blipFill>
          <a:blip r:embed="rId2"/>
          <a:srcRect l="51557" t="20101" b="17755"/>
          <a:stretch>
            <a:fillRect/>
          </a:stretch>
        </p:blipFill>
        <p:spPr>
          <a:xfrm>
            <a:off x="5849620" y="1060450"/>
            <a:ext cx="5906135" cy="3111500"/>
          </a:xfrm>
          <a:prstGeom prst="rect">
            <a:avLst/>
          </a:prstGeom>
        </p:spPr>
      </p:pic>
      <p:sp>
        <p:nvSpPr>
          <p:cNvPr id="5" name="文本框 4"/>
          <p:cNvSpPr txBox="1"/>
          <p:nvPr/>
        </p:nvSpPr>
        <p:spPr>
          <a:xfrm>
            <a:off x="318770" y="1601470"/>
            <a:ext cx="5251450" cy="2030095"/>
          </a:xfrm>
          <a:prstGeom prst="rect">
            <a:avLst/>
          </a:prstGeom>
          <a:noFill/>
        </p:spPr>
        <p:txBody>
          <a:bodyPr wrap="square" rtlCol="0">
            <a:spAutoFit/>
          </a:bodyPr>
          <a:lstStyle/>
          <a:p>
            <a:r>
              <a:rPr lang="zh-CN" altLang="en-US"/>
              <a:t>Focus结构，其中比较关键是切片操作。</a:t>
            </a:r>
            <a:endParaRPr lang="zh-CN" altLang="en-US"/>
          </a:p>
          <a:p>
            <a:r>
              <a:rPr lang="zh-CN" altLang="en-US"/>
              <a:t>比如右图的切片示意图，4*4*3的图像切片后变成2*2*12的特征图。</a:t>
            </a:r>
            <a:endParaRPr lang="zh-CN" altLang="en-US"/>
          </a:p>
          <a:p>
            <a:r>
              <a:rPr lang="zh-CN" altLang="en-US"/>
              <a:t>以Yolov5s的结构为例，原始</a:t>
            </a:r>
            <a:r>
              <a:rPr lang="en-US" altLang="zh-CN"/>
              <a:t>416</a:t>
            </a:r>
            <a:r>
              <a:rPr lang="zh-CN" altLang="en-US"/>
              <a:t>*</a:t>
            </a:r>
            <a:r>
              <a:rPr lang="en-US" altLang="zh-CN"/>
              <a:t>416</a:t>
            </a:r>
            <a:r>
              <a:rPr lang="zh-CN" altLang="en-US"/>
              <a:t>*3的图像输入Focus结构，采用切片操作，先变成</a:t>
            </a:r>
            <a:r>
              <a:rPr lang="en-US" altLang="zh-CN"/>
              <a:t>208</a:t>
            </a:r>
            <a:r>
              <a:rPr lang="zh-CN" altLang="en-US"/>
              <a:t>*</a:t>
            </a:r>
            <a:r>
              <a:rPr lang="en-US" altLang="zh-CN"/>
              <a:t>208</a:t>
            </a:r>
            <a:r>
              <a:rPr lang="zh-CN" altLang="en-US"/>
              <a:t>*12的特征图，再经过一次32个卷积核的卷积操作，最终变成</a:t>
            </a:r>
            <a:r>
              <a:rPr lang="en-US" altLang="zh-CN"/>
              <a:t>208</a:t>
            </a:r>
            <a:r>
              <a:rPr lang="zh-CN" altLang="en-US"/>
              <a:t>*</a:t>
            </a:r>
            <a:r>
              <a:rPr lang="en-US" altLang="zh-CN"/>
              <a:t>208</a:t>
            </a:r>
            <a:r>
              <a:rPr lang="zh-CN" altLang="en-US"/>
              <a:t>*32的特征图。</a:t>
            </a:r>
            <a:endParaRPr lang="zh-CN" altLang="en-US"/>
          </a:p>
        </p:txBody>
      </p:sp>
      <p:sp>
        <p:nvSpPr>
          <p:cNvPr id="7" name="左箭头 6">
            <a:hlinkClick r:id="rId3" action="ppaction://hlinksldjump"/>
          </p:cNvPr>
          <p:cNvSpPr/>
          <p:nvPr/>
        </p:nvSpPr>
        <p:spPr>
          <a:xfrm>
            <a:off x="11631295" y="6377305"/>
            <a:ext cx="335280" cy="316865"/>
          </a:xfrm>
          <a:prstGeom prst="lef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18770" y="4465955"/>
            <a:ext cx="8516620" cy="645160"/>
          </a:xfrm>
          <a:prstGeom prst="rect">
            <a:avLst/>
          </a:prstGeom>
          <a:noFill/>
        </p:spPr>
        <p:txBody>
          <a:bodyPr wrap="square" rtlCol="0">
            <a:spAutoFit/>
          </a:bodyPr>
          <a:p>
            <a:r>
              <a:rPr lang="zh-CN" altLang="en-US"/>
              <a:t>优点：</a:t>
            </a:r>
            <a:endParaRPr lang="zh-CN" altLang="en-US"/>
          </a:p>
          <a:p>
            <a:r>
              <a:rPr lang="en-US" altLang="zh-CN"/>
              <a:t>1.</a:t>
            </a:r>
            <a:r>
              <a:rPr lang="zh-CN" altLang="en-US"/>
              <a:t>减少计算量</a:t>
            </a:r>
            <a:r>
              <a:rPr lang="en-US" altLang="zh-CN"/>
              <a:t> 2.</a:t>
            </a:r>
            <a:r>
              <a:rPr lang="zh-CN" altLang="en-US"/>
              <a:t>增加特征图深度</a:t>
            </a:r>
            <a:r>
              <a:rPr lang="en-US" altLang="zh-CN"/>
              <a:t> 3.</a:t>
            </a:r>
            <a:r>
              <a:rPr lang="zh-CN" altLang="en-US"/>
              <a:t>提高特征的丰富性</a:t>
            </a:r>
            <a:r>
              <a:rPr lang="en-US" altLang="zh-CN"/>
              <a:t> 4.</a:t>
            </a:r>
            <a:r>
              <a:rPr lang="zh-CN" altLang="en-US"/>
              <a:t>节省内存资源</a:t>
            </a:r>
            <a:r>
              <a:rPr lang="en-US" altLang="zh-CN"/>
              <a:t> </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43585" y="508000"/>
            <a:ext cx="4064000" cy="368300"/>
          </a:xfrm>
          <a:prstGeom prst="rect">
            <a:avLst/>
          </a:prstGeom>
          <a:noFill/>
        </p:spPr>
        <p:txBody>
          <a:bodyPr wrap="square" rtlCol="0">
            <a:spAutoFit/>
          </a:bodyPr>
          <a:lstStyle/>
          <a:p>
            <a:r>
              <a:rPr lang="zh-CN" altLang="en-US"/>
              <a:t>（</a:t>
            </a:r>
            <a:r>
              <a:rPr lang="en-US" altLang="zh-CN"/>
              <a:t>4</a:t>
            </a:r>
            <a:r>
              <a:rPr lang="zh-CN" altLang="en-US"/>
              <a:t>）CSP结构</a:t>
            </a:r>
            <a:endParaRPr lang="zh-CN" altLang="en-US"/>
          </a:p>
        </p:txBody>
      </p:sp>
      <p:pic>
        <p:nvPicPr>
          <p:cNvPr id="5" name="图片 4" descr="csp1"/>
          <p:cNvPicPr>
            <a:picLocks noChangeAspect="1"/>
          </p:cNvPicPr>
          <p:nvPr/>
        </p:nvPicPr>
        <p:blipFill rotWithShape="1">
          <a:blip r:embed="rId1"/>
          <a:srcRect t="-1" r="9972" b="-876"/>
          <a:stretch>
            <a:fillRect/>
          </a:stretch>
        </p:blipFill>
        <p:spPr>
          <a:xfrm>
            <a:off x="1440815" y="1311275"/>
            <a:ext cx="9779635" cy="2611755"/>
          </a:xfrm>
          <a:prstGeom prst="rect">
            <a:avLst/>
          </a:prstGeom>
        </p:spPr>
      </p:pic>
      <p:sp>
        <p:nvSpPr>
          <p:cNvPr id="7" name="文本框 6"/>
          <p:cNvSpPr txBox="1"/>
          <p:nvPr/>
        </p:nvSpPr>
        <p:spPr>
          <a:xfrm>
            <a:off x="226695" y="3923030"/>
            <a:ext cx="11737975" cy="2179320"/>
          </a:xfrm>
          <a:prstGeom prst="rect">
            <a:avLst/>
          </a:prstGeom>
          <a:noFill/>
        </p:spPr>
        <p:txBody>
          <a:bodyPr wrap="square" rtlCol="0">
            <a:noAutofit/>
          </a:bodyPr>
          <a:lstStyle/>
          <a:p>
            <a:r>
              <a:rPr lang="en-US" altLang="zh-CN"/>
              <a:t>    </a:t>
            </a:r>
            <a:r>
              <a:rPr lang="zh-CN" altLang="en-US"/>
              <a:t>YOLOv5中的CSP结构指的是CSPNet（Cross Stage Partial Network）的设计，它是一种网络结构的改良，旨在减少计算成本并提高网络的学习能力。CSPNet的核心思想是将特征图分成两部分，然后在网络的不同阶段交叉合并这些部分。</a:t>
            </a:r>
            <a:endParaRPr lang="zh-CN" altLang="en-US"/>
          </a:p>
          <a:p>
            <a:r>
              <a:rPr lang="en-US" altLang="zh-CN"/>
              <a:t>    </a:t>
            </a:r>
            <a:r>
              <a:rPr lang="zh-CN" altLang="en-US"/>
              <a:t>将输入分为两个分支，一个分支先通过CBL，再经过多个残差结构（Bottleneck * N），再进行一次卷积；另一个分支直接进行卷积；然后两个分支进行concat，再经过BN（正态分布），再来一次激活，最后进行一个CBL。</a:t>
            </a:r>
            <a:endParaRPr lang="zh-CN" altLang="en-US"/>
          </a:p>
          <a:p>
            <a:r>
              <a:rPr lang="en-US" altLang="zh-CN"/>
              <a:t>    </a:t>
            </a:r>
            <a:r>
              <a:rPr lang="zh-CN" altLang="en-US"/>
              <a:t>CSP1_X应用于backbone主干网络部分，backbone是较深的网络，增加残差结构可以增加层与层之间反向传播的梯度值，避免因为加深而带来的梯度消失，从而可以提取到更细粒度的特征并且不用担心网络退化。</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sp2"/>
          <p:cNvPicPr>
            <a:picLocks noChangeAspect="1"/>
          </p:cNvPicPr>
          <p:nvPr>
            <p:custDataLst>
              <p:tags r:id="rId1"/>
            </p:custDataLst>
          </p:nvPr>
        </p:nvPicPr>
        <p:blipFill rotWithShape="1">
          <a:blip r:embed="rId2"/>
          <a:srcRect r="9625"/>
          <a:stretch>
            <a:fillRect/>
          </a:stretch>
        </p:blipFill>
        <p:spPr>
          <a:xfrm>
            <a:off x="782955" y="855980"/>
            <a:ext cx="10665460" cy="2573020"/>
          </a:xfrm>
          <a:prstGeom prst="rect">
            <a:avLst/>
          </a:prstGeom>
        </p:spPr>
      </p:pic>
      <p:sp>
        <p:nvSpPr>
          <p:cNvPr id="3" name="文本框 2"/>
          <p:cNvSpPr txBox="1"/>
          <p:nvPr>
            <p:custDataLst>
              <p:tags r:id="rId3"/>
            </p:custDataLst>
          </p:nvPr>
        </p:nvSpPr>
        <p:spPr>
          <a:xfrm>
            <a:off x="743585" y="508000"/>
            <a:ext cx="4064000" cy="368300"/>
          </a:xfrm>
          <a:prstGeom prst="rect">
            <a:avLst/>
          </a:prstGeom>
          <a:noFill/>
        </p:spPr>
        <p:txBody>
          <a:bodyPr wrap="square" rtlCol="0">
            <a:spAutoFit/>
          </a:bodyPr>
          <a:lstStyle/>
          <a:p>
            <a:r>
              <a:rPr lang="zh-CN" altLang="en-US"/>
              <a:t>（</a:t>
            </a:r>
            <a:r>
              <a:rPr lang="en-US" altLang="zh-CN"/>
              <a:t>4</a:t>
            </a:r>
            <a:r>
              <a:rPr lang="zh-CN" altLang="en-US"/>
              <a:t>）CSP结构</a:t>
            </a:r>
            <a:endParaRPr lang="zh-CN" altLang="en-US"/>
          </a:p>
        </p:txBody>
      </p:sp>
      <p:sp>
        <p:nvSpPr>
          <p:cNvPr id="4" name="文本框 3"/>
          <p:cNvSpPr txBox="1"/>
          <p:nvPr/>
        </p:nvSpPr>
        <p:spPr>
          <a:xfrm>
            <a:off x="450215" y="3839845"/>
            <a:ext cx="10577195" cy="645160"/>
          </a:xfrm>
          <a:prstGeom prst="rect">
            <a:avLst/>
          </a:prstGeom>
          <a:noFill/>
        </p:spPr>
        <p:txBody>
          <a:bodyPr wrap="square" rtlCol="0">
            <a:spAutoFit/>
          </a:bodyPr>
          <a:lstStyle/>
          <a:p>
            <a:r>
              <a:rPr lang="en-US" altLang="zh-CN"/>
              <a:t>    </a:t>
            </a:r>
            <a:r>
              <a:rPr lang="zh-CN" altLang="en-US"/>
              <a:t>CSP2_X相对于CSP1_X来说，不一样的地方只有CSP2_X将Resunit换成了2 * X个CBL，主要应用在Neck网络 （网络没那么深）。</a:t>
            </a:r>
            <a:endParaRPr lang="zh-CN" altLang="en-US"/>
          </a:p>
        </p:txBody>
      </p:sp>
      <p:sp>
        <p:nvSpPr>
          <p:cNvPr id="7" name="左箭头 6">
            <a:hlinkClick r:id="rId4" action="ppaction://hlinksldjump"/>
          </p:cNvPr>
          <p:cNvSpPr/>
          <p:nvPr>
            <p:custDataLst>
              <p:tags r:id="rId5"/>
            </p:custDataLst>
          </p:nvPr>
        </p:nvSpPr>
        <p:spPr>
          <a:xfrm>
            <a:off x="11631295" y="6377305"/>
            <a:ext cx="335280" cy="316865"/>
          </a:xfrm>
          <a:prstGeom prst="lef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98805" y="317500"/>
            <a:ext cx="4064000" cy="368300"/>
          </a:xfrm>
          <a:prstGeom prst="rect">
            <a:avLst/>
          </a:prstGeom>
          <a:noFill/>
        </p:spPr>
        <p:txBody>
          <a:bodyPr wrap="square" rtlCol="0">
            <a:spAutoFit/>
          </a:bodyPr>
          <a:lstStyle/>
          <a:p>
            <a:r>
              <a:rPr lang="zh-CN" altLang="en-US"/>
              <a:t>（</a:t>
            </a:r>
            <a:r>
              <a:rPr lang="en-US" altLang="zh-CN"/>
              <a:t>5</a:t>
            </a:r>
            <a:r>
              <a:rPr lang="zh-CN" altLang="en-US"/>
              <a:t>）</a:t>
            </a:r>
            <a:r>
              <a:rPr lang="en-US" altLang="zh-CN"/>
              <a:t>FPN+PAN</a:t>
            </a:r>
            <a:r>
              <a:rPr lang="zh-CN" altLang="en-US"/>
              <a:t>结构</a:t>
            </a:r>
            <a:endParaRPr lang="zh-CN" altLang="en-US"/>
          </a:p>
        </p:txBody>
      </p:sp>
      <p:sp>
        <p:nvSpPr>
          <p:cNvPr id="4" name="文本框 3"/>
          <p:cNvSpPr txBox="1"/>
          <p:nvPr/>
        </p:nvSpPr>
        <p:spPr>
          <a:xfrm>
            <a:off x="857250" y="685800"/>
            <a:ext cx="8949690" cy="2030095"/>
          </a:xfrm>
          <a:prstGeom prst="rect">
            <a:avLst/>
          </a:prstGeom>
          <a:noFill/>
        </p:spPr>
        <p:txBody>
          <a:bodyPr wrap="square" rtlCol="0">
            <a:spAutoFit/>
          </a:bodyPr>
          <a:lstStyle/>
          <a:p>
            <a:r>
              <a:rPr lang="en-US" altLang="zh-CN"/>
              <a:t>    </a:t>
            </a:r>
            <a:r>
              <a:rPr lang="zh-CN" altLang="en-US"/>
              <a:t>FPN是一种流行的特征金字塔结构，用于构建多尺度的特征图，以便于检测不同尺寸的物体。在FPN中，低层次的特征图（高分辨率、低语义信息）会与高层次的特征图（低分辨率、高语义信息）融合。这种自顶向下的结构使得每个层级的特征图都包含了丰富的语义信息，有助于提高小物体的检测性能。</a:t>
            </a:r>
            <a:endParaRPr lang="zh-CN" altLang="en-US"/>
          </a:p>
          <a:p>
            <a:r>
              <a:rPr lang="en-US" altLang="zh-CN"/>
              <a:t>    </a:t>
            </a:r>
            <a:r>
              <a:rPr lang="zh-CN" altLang="en-US"/>
              <a:t>PAN则是在FPN的基础上进行改进，增加了自底向上的路径，以增强低层次特征图的信息。这种结构可以进一步增强特征图之间的信息流动，特别是将高层次的语义信息更有效地传递到低层次的特征图中。</a:t>
            </a:r>
            <a:endParaRPr lang="en-US" altLang="zh-CN"/>
          </a:p>
        </p:txBody>
      </p:sp>
      <p:pic>
        <p:nvPicPr>
          <p:cNvPr id="5" name="图片 4" descr="FPN_PAN"/>
          <p:cNvPicPr>
            <a:picLocks noChangeAspect="1"/>
          </p:cNvPicPr>
          <p:nvPr/>
        </p:nvPicPr>
        <p:blipFill>
          <a:blip r:embed="rId2"/>
          <a:srcRect l="1338" t="6421" r="2357" b="5703"/>
          <a:stretch>
            <a:fillRect/>
          </a:stretch>
        </p:blipFill>
        <p:spPr>
          <a:xfrm>
            <a:off x="857250" y="2840355"/>
            <a:ext cx="8641080" cy="2720340"/>
          </a:xfrm>
          <a:prstGeom prst="rect">
            <a:avLst/>
          </a:prstGeom>
        </p:spPr>
      </p:pic>
      <p:sp>
        <p:nvSpPr>
          <p:cNvPr id="7" name="左箭头 6">
            <a:hlinkClick r:id="rId3" action="ppaction://hlinksldjump"/>
          </p:cNvPr>
          <p:cNvSpPr/>
          <p:nvPr>
            <p:custDataLst>
              <p:tags r:id="rId4"/>
            </p:custDataLst>
          </p:nvPr>
        </p:nvSpPr>
        <p:spPr>
          <a:xfrm>
            <a:off x="11631295" y="6377305"/>
            <a:ext cx="335280" cy="316865"/>
          </a:xfrm>
          <a:prstGeom prst="lef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598805" y="317500"/>
            <a:ext cx="4064000" cy="645160"/>
          </a:xfrm>
          <a:prstGeom prst="rect">
            <a:avLst/>
          </a:prstGeom>
          <a:noFill/>
        </p:spPr>
        <p:txBody>
          <a:bodyPr wrap="square" rtlCol="0">
            <a:spAutoFit/>
          </a:bodyPr>
          <a:lstStyle/>
          <a:p>
            <a:r>
              <a:rPr lang="zh-CN" altLang="en-US"/>
              <a:t>（</a:t>
            </a:r>
            <a:r>
              <a:rPr lang="en-US" altLang="zh-CN"/>
              <a:t>6</a:t>
            </a:r>
            <a:r>
              <a:rPr lang="zh-CN" altLang="en-US"/>
              <a:t>）</a:t>
            </a:r>
            <a:r>
              <a:rPr lang="zh-CN" altLang="en-US">
                <a:sym typeface="+mn-ea"/>
              </a:rPr>
              <a:t>GIOU_Loss</a:t>
            </a:r>
            <a:endParaRPr lang="zh-CN" altLang="en-US"/>
          </a:p>
          <a:p>
            <a:endParaRPr lang="zh-CN" altLang="en-US"/>
          </a:p>
        </p:txBody>
      </p:sp>
      <p:pic>
        <p:nvPicPr>
          <p:cNvPr id="4" name="图片 3" descr="giou——loss"/>
          <p:cNvPicPr>
            <a:picLocks noChangeAspect="1"/>
          </p:cNvPicPr>
          <p:nvPr/>
        </p:nvPicPr>
        <p:blipFill>
          <a:blip r:embed="rId2"/>
          <a:srcRect b="17564"/>
          <a:stretch>
            <a:fillRect/>
          </a:stretch>
        </p:blipFill>
        <p:spPr>
          <a:xfrm>
            <a:off x="1299210" y="1098550"/>
            <a:ext cx="8384540" cy="2638425"/>
          </a:xfrm>
          <a:prstGeom prst="rect">
            <a:avLst/>
          </a:prstGeom>
        </p:spPr>
      </p:pic>
      <p:sp>
        <p:nvSpPr>
          <p:cNvPr id="5" name="文本框 4"/>
          <p:cNvSpPr txBox="1"/>
          <p:nvPr/>
        </p:nvSpPr>
        <p:spPr>
          <a:xfrm>
            <a:off x="869950" y="3991610"/>
            <a:ext cx="10296525" cy="645160"/>
          </a:xfrm>
          <a:prstGeom prst="rect">
            <a:avLst/>
          </a:prstGeom>
          <a:noFill/>
        </p:spPr>
        <p:txBody>
          <a:bodyPr wrap="square" rtlCol="0">
            <a:spAutoFit/>
          </a:bodyPr>
          <a:lstStyle/>
          <a:p>
            <a:r>
              <a:rPr lang="zh-CN" altLang="en-US"/>
              <a:t>GIOU Loss在IOU的基础上进行了改进，引入了一个概念，即最小闭包区域（即包含两个边界框的最小矩形区域），并考虑了边界框与最小闭包区域的关系。</a:t>
            </a:r>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4330001" y="4891341"/>
                <a:ext cx="2323465" cy="65913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𝐺𝐼𝑜𝑈</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𝐼𝑜𝑈</m:t>
                      </m:r>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𝐶</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m:t>
                              </m:r>
                            </m:e>
                          </m:d>
                        </m:num>
                        <m:den>
                          <m:d>
                            <m:dPr>
                              <m:begChr m:val="|"/>
                              <m:endChr m:val="|"/>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𝐶</m:t>
                              </m:r>
                            </m:e>
                          </m:d>
                        </m:den>
                      </m:f>
                    </m:oMath>
                  </m:oMathPara>
                </a14:m>
                <a:endParaRPr lang="en-US" altLang="zh-CN" i="1">
                  <a:latin typeface="Cambria Math" panose="02040503050406030204" charset="0"/>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4330001" y="4891341"/>
                <a:ext cx="2323465" cy="659130"/>
              </a:xfrm>
              <a:prstGeom prst="rect">
                <a:avLst/>
              </a:prstGeom>
              <a:blipFill rotWithShape="1">
                <a:blip r:embed="rId3"/>
                <a:stretch>
                  <a:fillRect l="-25" t="-87" r="25" b="87"/>
                </a:stretch>
              </a:blipFill>
            </p:spPr>
            <p:txBody>
              <a:bodyPr/>
              <a:lstStyle/>
              <a:p>
                <a:r>
                  <a:rPr lang="zh-CN" altLang="en-US">
                    <a:noFill/>
                  </a:rPr>
                  <a:t> </a:t>
                </a:r>
              </a:p>
            </p:txBody>
          </p:sp>
        </mc:Fallback>
      </mc:AlternateContent>
      <p:sp>
        <p:nvSpPr>
          <p:cNvPr id="9" name="文本框 8"/>
          <p:cNvSpPr txBox="1"/>
          <p:nvPr/>
        </p:nvSpPr>
        <p:spPr>
          <a:xfrm>
            <a:off x="925195" y="5424170"/>
            <a:ext cx="10404475" cy="645160"/>
          </a:xfrm>
          <a:prstGeom prst="rect">
            <a:avLst/>
          </a:prstGeom>
          <a:noFill/>
        </p:spPr>
        <p:txBody>
          <a:bodyPr wrap="square" rtlCol="0">
            <a:spAutoFit/>
          </a:bodyPr>
          <a:lstStyle/>
          <a:p>
            <a:r>
              <a:rPr lang="zh-CN" altLang="en-US"/>
              <a:t>优点：</a:t>
            </a:r>
            <a:endParaRPr lang="zh-CN" altLang="en-US"/>
          </a:p>
          <a:p>
            <a:r>
              <a:rPr lang="en-US" altLang="zh-CN"/>
              <a:t>1.处理不相交的边界框 2.更稳定的梯度 3.提高定位精度 4.适用于各种尺寸的目标</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457200" y="304800"/>
            <a:ext cx="3048000" cy="2222500"/>
            <a:chOff x="720" y="480"/>
            <a:chExt cx="4800" cy="3500"/>
          </a:xfrm>
        </p:grpSpPr>
        <p:sp>
          <p:nvSpPr>
            <p:cNvPr id="15" name="任意多边形: 形状 3"/>
            <p:cNvSpPr/>
            <p:nvPr>
              <p:custDataLst>
                <p:tags r:id="rId2"/>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p:custDataLst>
                <p:tags r:id="rId3"/>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1" name="矩形 20"/>
            <p:cNvSpPr/>
            <p:nvPr>
              <p:custDataLst>
                <p:tags r:id="rId4"/>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矩形 21"/>
            <p:cNvSpPr/>
            <p:nvPr>
              <p:custDataLst>
                <p:tags r:id="rId5"/>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5" name="组合 4"/>
          <p:cNvGrpSpPr/>
          <p:nvPr>
            <p:custDataLst>
              <p:tags r:id="rId6"/>
            </p:custDataLst>
          </p:nvPr>
        </p:nvGrpSpPr>
        <p:grpSpPr>
          <a:xfrm>
            <a:off x="8686800" y="4334510"/>
            <a:ext cx="3048000" cy="2218690"/>
            <a:chOff x="13680" y="6826"/>
            <a:chExt cx="4800" cy="3494"/>
          </a:xfrm>
        </p:grpSpPr>
        <p:sp>
          <p:nvSpPr>
            <p:cNvPr id="13"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2" name="图片 1"/>
          <p:cNvPicPr>
            <a:picLocks noChangeAspect="1"/>
          </p:cNvPicPr>
          <p:nvPr>
            <p:custDataLst>
              <p:tags r:id="rId11"/>
            </p:custDataLst>
          </p:nvPr>
        </p:nvPicPr>
        <p:blipFill rotWithShape="1">
          <a:blip r:embed="rId12"/>
          <a:srcRect/>
          <a:stretch>
            <a:fillRect/>
          </a:stretch>
        </p:blipFill>
        <p:spPr>
          <a:xfrm>
            <a:off x="914400" y="838200"/>
            <a:ext cx="10363200" cy="5181600"/>
          </a:xfrm>
          <a:custGeom>
            <a:avLst/>
            <a:gdLst/>
            <a:ahLst/>
            <a:cxnLst>
              <a:cxn ang="3">
                <a:pos x="hc" y="t"/>
              </a:cxn>
              <a:cxn ang="cd2">
                <a:pos x="l" y="vc"/>
              </a:cxn>
              <a:cxn ang="cd4">
                <a:pos x="hc" y="b"/>
              </a:cxn>
              <a:cxn ang="0">
                <a:pos x="r" y="vc"/>
              </a:cxn>
            </a:cxnLst>
            <a:rect l="l" t="t" r="r" b="b"/>
            <a:pathLst>
              <a:path w="14880" h="7440">
                <a:moveTo>
                  <a:pt x="0" y="0"/>
                </a:moveTo>
                <a:lnTo>
                  <a:pt x="14880" y="0"/>
                </a:lnTo>
                <a:lnTo>
                  <a:pt x="14880" y="7440"/>
                </a:lnTo>
                <a:lnTo>
                  <a:pt x="0" y="7440"/>
                </a:lnTo>
                <a:lnTo>
                  <a:pt x="0" y="0"/>
                </a:lnTo>
                <a:close/>
              </a:path>
            </a:pathLst>
          </a:custGeom>
        </p:spPr>
      </p:pic>
      <p:sp>
        <p:nvSpPr>
          <p:cNvPr id="17" name="Right Triangle 13"/>
          <p:cNvSpPr/>
          <p:nvPr>
            <p:custDataLst>
              <p:tags r:id="rId13"/>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4" name="直角三角形 3"/>
          <p:cNvSpPr/>
          <p:nvPr>
            <p:custDataLst>
              <p:tags r:id="rId14"/>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nvSpPr>
        <p:spPr>
          <a:xfrm>
            <a:off x="667385" y="469900"/>
            <a:ext cx="4064000"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yolov5s</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50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spTree>
    <p:custDataLst>
      <p:tags r:id="rId1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custDataLst>
              <p:tags r:id="rId1"/>
            </p:custDataLst>
          </p:nvPr>
        </p:nvGrpSpPr>
        <p:grpSpPr>
          <a:xfrm>
            <a:off x="457200" y="304800"/>
            <a:ext cx="3048000" cy="2222500"/>
            <a:chOff x="720" y="480"/>
            <a:chExt cx="4800" cy="3500"/>
          </a:xfrm>
        </p:grpSpPr>
        <p:sp>
          <p:nvSpPr>
            <p:cNvPr id="15" name="任意多边形: 形状 3"/>
            <p:cNvSpPr/>
            <p:nvPr>
              <p:custDataLst>
                <p:tags r:id="rId2"/>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p:custDataLst>
                <p:tags r:id="rId3"/>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1" name="矩形 20"/>
            <p:cNvSpPr/>
            <p:nvPr>
              <p:custDataLst>
                <p:tags r:id="rId4"/>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2" name="矩形 21"/>
            <p:cNvSpPr/>
            <p:nvPr>
              <p:custDataLst>
                <p:tags r:id="rId5"/>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5" name="组合 4"/>
          <p:cNvGrpSpPr/>
          <p:nvPr>
            <p:custDataLst>
              <p:tags r:id="rId6"/>
            </p:custDataLst>
          </p:nvPr>
        </p:nvGrpSpPr>
        <p:grpSpPr>
          <a:xfrm>
            <a:off x="8686800" y="4334510"/>
            <a:ext cx="3048000" cy="2218690"/>
            <a:chOff x="13680" y="6826"/>
            <a:chExt cx="4800" cy="3494"/>
          </a:xfrm>
        </p:grpSpPr>
        <p:sp>
          <p:nvSpPr>
            <p:cNvPr id="6"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4" name="矩形 23"/>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5" name="矩形 24"/>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6" name="矩形 25"/>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7" name="图片 6"/>
          <p:cNvPicPr>
            <a:picLocks noChangeAspect="1"/>
          </p:cNvPicPr>
          <p:nvPr>
            <p:custDataLst>
              <p:tags r:id="rId11"/>
            </p:custDataLst>
          </p:nvPr>
        </p:nvPicPr>
        <p:blipFill rotWithShape="1">
          <a:blip r:embed="rId12"/>
          <a:srcRect/>
          <a:stretch>
            <a:fillRect/>
          </a:stretch>
        </p:blipFill>
        <p:spPr>
          <a:xfrm>
            <a:off x="914400" y="838200"/>
            <a:ext cx="10363200" cy="5181600"/>
          </a:xfrm>
          <a:custGeom>
            <a:avLst/>
            <a:gdLst/>
            <a:ahLst/>
            <a:cxnLst>
              <a:cxn ang="3">
                <a:pos x="hc" y="t"/>
              </a:cxn>
              <a:cxn ang="cd2">
                <a:pos x="l" y="vc"/>
              </a:cxn>
              <a:cxn ang="cd4">
                <a:pos x="hc" y="b"/>
              </a:cxn>
              <a:cxn ang="0">
                <a:pos x="r" y="vc"/>
              </a:cxn>
            </a:cxnLst>
            <a:rect l="l" t="t" r="r" b="b"/>
            <a:pathLst>
              <a:path w="14880" h="7440">
                <a:moveTo>
                  <a:pt x="0" y="0"/>
                </a:moveTo>
                <a:lnTo>
                  <a:pt x="14880" y="0"/>
                </a:lnTo>
                <a:lnTo>
                  <a:pt x="14880" y="7440"/>
                </a:lnTo>
                <a:lnTo>
                  <a:pt x="0" y="7440"/>
                </a:lnTo>
                <a:lnTo>
                  <a:pt x="0" y="0"/>
                </a:lnTo>
                <a:close/>
              </a:path>
            </a:pathLst>
          </a:custGeom>
        </p:spPr>
      </p:pic>
      <p:sp>
        <p:nvSpPr>
          <p:cNvPr id="17" name="Right Triangle 13"/>
          <p:cNvSpPr/>
          <p:nvPr>
            <p:custDataLst>
              <p:tags r:id="rId13"/>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 name="直角三角形 1"/>
          <p:cNvSpPr/>
          <p:nvPr>
            <p:custDataLst>
              <p:tags r:id="rId14"/>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4" name="文本框 3"/>
          <p:cNvSpPr txBox="1"/>
          <p:nvPr>
            <p:custDataLst>
              <p:tags r:id="rId15"/>
            </p:custDataLst>
          </p:nvPr>
        </p:nvSpPr>
        <p:spPr>
          <a:xfrm>
            <a:off x="667385" y="469900"/>
            <a:ext cx="4064000"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yolov5s</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100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custDataLst>
              <p:tags r:id="rId1"/>
            </p:custDataLst>
          </p:nvPr>
        </p:nvGrpSpPr>
        <p:grpSpPr>
          <a:xfrm>
            <a:off x="457200" y="304800"/>
            <a:ext cx="3048000" cy="2222500"/>
            <a:chOff x="720" y="480"/>
            <a:chExt cx="4800" cy="3500"/>
          </a:xfrm>
        </p:grpSpPr>
        <p:sp>
          <p:nvSpPr>
            <p:cNvPr id="11" name="任意多边形: 形状 3"/>
            <p:cNvSpPr/>
            <p:nvPr>
              <p:custDataLst>
                <p:tags r:id="rId2"/>
              </p:custDataLst>
            </p:nvPr>
          </p:nvSpPr>
          <p:spPr>
            <a:xfrm flipH="1" flipV="1">
              <a:off x="720" y="48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2" name="矩形 11"/>
            <p:cNvSpPr/>
            <p:nvPr>
              <p:custDataLst>
                <p:tags r:id="rId3"/>
              </p:custDataLst>
            </p:nvPr>
          </p:nvSpPr>
          <p:spPr>
            <a:xfrm>
              <a:off x="720" y="312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4" name="矩形 13"/>
            <p:cNvSpPr/>
            <p:nvPr>
              <p:custDataLst>
                <p:tags r:id="rId4"/>
              </p:custDataLst>
            </p:nvPr>
          </p:nvSpPr>
          <p:spPr>
            <a:xfrm>
              <a:off x="720" y="348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6" name="矩形 15"/>
            <p:cNvSpPr/>
            <p:nvPr>
              <p:custDataLst>
                <p:tags r:id="rId5"/>
              </p:custDataLst>
            </p:nvPr>
          </p:nvSpPr>
          <p:spPr>
            <a:xfrm>
              <a:off x="720" y="3840"/>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grpSp>
        <p:nvGrpSpPr>
          <p:cNvPr id="18" name="组合 17"/>
          <p:cNvGrpSpPr/>
          <p:nvPr>
            <p:custDataLst>
              <p:tags r:id="rId6"/>
            </p:custDataLst>
          </p:nvPr>
        </p:nvGrpSpPr>
        <p:grpSpPr>
          <a:xfrm>
            <a:off x="8686800" y="4334510"/>
            <a:ext cx="3048000" cy="2218690"/>
            <a:chOff x="13680" y="6826"/>
            <a:chExt cx="4800" cy="3494"/>
          </a:xfrm>
        </p:grpSpPr>
        <p:sp>
          <p:nvSpPr>
            <p:cNvPr id="19" name="任意多边形: 形状 2"/>
            <p:cNvSpPr/>
            <p:nvPr>
              <p:custDataLst>
                <p:tags r:id="rId7"/>
              </p:custDataLst>
            </p:nvPr>
          </p:nvSpPr>
          <p:spPr>
            <a:xfrm>
              <a:off x="13680" y="7920"/>
              <a:ext cx="4800" cy="2400"/>
            </a:xfrm>
            <a:custGeom>
              <a:avLst/>
              <a:gdLst>
                <a:gd name="connsiteX0" fmla="*/ 3081866 w 3172179"/>
                <a:gd name="connsiteY0" fmla="*/ 0 h 1574799"/>
                <a:gd name="connsiteX1" fmla="*/ 3172179 w 3172179"/>
                <a:gd name="connsiteY1" fmla="*/ 0 h 1574799"/>
                <a:gd name="connsiteX2" fmla="*/ 3172179 w 3172179"/>
                <a:gd name="connsiteY2" fmla="*/ 1574799 h 1574799"/>
                <a:gd name="connsiteX3" fmla="*/ 0 w 3172179"/>
                <a:gd name="connsiteY3" fmla="*/ 1574799 h 1574799"/>
                <a:gd name="connsiteX4" fmla="*/ 0 w 3172179"/>
                <a:gd name="connsiteY4" fmla="*/ 1484488 h 1574799"/>
                <a:gd name="connsiteX5" fmla="*/ 3081866 w 3172179"/>
                <a:gd name="connsiteY5" fmla="*/ 1484488 h 157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2179" h="1574799">
                  <a:moveTo>
                    <a:pt x="3081866" y="0"/>
                  </a:moveTo>
                  <a:lnTo>
                    <a:pt x="3172179" y="0"/>
                  </a:lnTo>
                  <a:lnTo>
                    <a:pt x="3172179" y="1574799"/>
                  </a:lnTo>
                  <a:lnTo>
                    <a:pt x="0" y="1574799"/>
                  </a:lnTo>
                  <a:lnTo>
                    <a:pt x="0" y="1484488"/>
                  </a:lnTo>
                  <a:lnTo>
                    <a:pt x="3081866" y="148448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3" name="矩形 22"/>
            <p:cNvSpPr/>
            <p:nvPr>
              <p:custDataLst>
                <p:tags r:id="rId8"/>
              </p:custDataLst>
            </p:nvPr>
          </p:nvSpPr>
          <p:spPr>
            <a:xfrm>
              <a:off x="18340" y="682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7" name="矩形 26"/>
            <p:cNvSpPr/>
            <p:nvPr>
              <p:custDataLst>
                <p:tags r:id="rId9"/>
              </p:custDataLst>
            </p:nvPr>
          </p:nvSpPr>
          <p:spPr>
            <a:xfrm>
              <a:off x="18340" y="718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8" name="矩形 27"/>
            <p:cNvSpPr/>
            <p:nvPr>
              <p:custDataLst>
                <p:tags r:id="rId10"/>
              </p:custDataLst>
            </p:nvPr>
          </p:nvSpPr>
          <p:spPr>
            <a:xfrm>
              <a:off x="18340" y="7546"/>
              <a:ext cx="140" cy="1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29" name="图片 28" descr="placingpictureplaceholder"/>
          <p:cNvPicPr>
            <a:picLocks noChangeAspect="1"/>
          </p:cNvPicPr>
          <p:nvPr>
            <p:custDataLst>
              <p:tags r:id="rId11"/>
            </p:custDataLst>
          </p:nvPr>
        </p:nvPicPr>
        <p:blipFill>
          <a:blip r:embed="rId12"/>
          <a:srcRect/>
          <a:stretch>
            <a:fillRect/>
          </a:stretch>
        </p:blipFill>
        <p:spPr>
          <a:xfrm>
            <a:off x="1266794" y="1009060"/>
            <a:ext cx="4781581" cy="4823718"/>
          </a:xfrm>
          <a:prstGeom prst="rect">
            <a:avLst/>
          </a:prstGeom>
        </p:spPr>
      </p:pic>
      <p:pic>
        <p:nvPicPr>
          <p:cNvPr id="30" name="图片 29" descr="placingpictureplaceholder"/>
          <p:cNvPicPr>
            <a:picLocks noChangeAspect="1"/>
          </p:cNvPicPr>
          <p:nvPr>
            <p:custDataLst>
              <p:tags r:id="rId13"/>
            </p:custDataLst>
          </p:nvPr>
        </p:nvPicPr>
        <p:blipFill>
          <a:blip r:embed="rId14"/>
          <a:srcRect/>
          <a:stretch>
            <a:fillRect/>
          </a:stretch>
        </p:blipFill>
        <p:spPr>
          <a:xfrm>
            <a:off x="6143625" y="1009060"/>
            <a:ext cx="4781581" cy="4823718"/>
          </a:xfrm>
          <a:prstGeom prst="rect">
            <a:avLst/>
          </a:prstGeom>
        </p:spPr>
      </p:pic>
      <p:sp>
        <p:nvSpPr>
          <p:cNvPr id="7" name="Right Triangle 13"/>
          <p:cNvSpPr/>
          <p:nvPr>
            <p:custDataLst>
              <p:tags r:id="rId15"/>
            </p:custDataLst>
          </p:nvPr>
        </p:nvSpPr>
        <p:spPr>
          <a:xfrm>
            <a:off x="8980143" y="0"/>
            <a:ext cx="3211859" cy="2888166"/>
          </a:xfrm>
          <a:custGeom>
            <a:avLst/>
            <a:gdLst>
              <a:gd name="connsiteX0" fmla="*/ 0 w 3211859"/>
              <a:gd name="connsiteY0" fmla="*/ 0 h 2888166"/>
              <a:gd name="connsiteX1" fmla="*/ 3211859 w 3211859"/>
              <a:gd name="connsiteY1" fmla="*/ 0 h 2888166"/>
              <a:gd name="connsiteX2" fmla="*/ 3211859 w 3211859"/>
              <a:gd name="connsiteY2" fmla="*/ 2888166 h 2888166"/>
            </a:gdLst>
            <a:ahLst/>
            <a:cxnLst>
              <a:cxn ang="0">
                <a:pos x="connsiteX0" y="connsiteY0"/>
              </a:cxn>
              <a:cxn ang="0">
                <a:pos x="connsiteX1" y="connsiteY1"/>
              </a:cxn>
              <a:cxn ang="0">
                <a:pos x="connsiteX2" y="connsiteY2"/>
              </a:cxn>
            </a:cxnLst>
            <a:rect l="l" t="t" r="r" b="b"/>
            <a:pathLst>
              <a:path w="3211859" h="2888166">
                <a:moveTo>
                  <a:pt x="0" y="0"/>
                </a:moveTo>
                <a:lnTo>
                  <a:pt x="3211859" y="0"/>
                </a:lnTo>
                <a:lnTo>
                  <a:pt x="3211859" y="2888166"/>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8" name="直角三角形 7"/>
          <p:cNvSpPr/>
          <p:nvPr>
            <p:custDataLst>
              <p:tags r:id="rId16"/>
            </p:custDataLst>
          </p:nvPr>
        </p:nvSpPr>
        <p:spPr>
          <a:xfrm>
            <a:off x="0" y="3969835"/>
            <a:ext cx="3211859" cy="2888166"/>
          </a:xfrm>
          <a:prstGeom prst="rtTriangl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1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yolov5s+transformerblock</a:t>
            </a:r>
            <a:endParaRPr lang="zh-CN" altLang="en-US" sz="24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667385" y="1240155"/>
            <a:ext cx="4064000" cy="368300"/>
          </a:xfrm>
          <a:prstGeom prst="rect">
            <a:avLst/>
          </a:prstGeom>
          <a:noFill/>
        </p:spPr>
        <p:txBody>
          <a:bodyPr wrap="square" rtlCol="0">
            <a:spAutoFit/>
          </a:bodyPr>
          <a:p>
            <a:r>
              <a:rPr lang="zh-CN" altLang="en-US"/>
              <a:t>改变模型配置文件</a:t>
            </a:r>
            <a:r>
              <a:rPr lang="en-US" altLang="zh-CN"/>
              <a:t>.yaml</a:t>
            </a:r>
            <a:endParaRPr lang="en-US" altLang="zh-CN"/>
          </a:p>
        </p:txBody>
      </p:sp>
      <p:pic>
        <p:nvPicPr>
          <p:cNvPr id="2" name="图片 1"/>
          <p:cNvPicPr>
            <a:picLocks noChangeAspect="1"/>
          </p:cNvPicPr>
          <p:nvPr>
            <p:custDataLst>
              <p:tags r:id="rId2"/>
            </p:custDataLst>
          </p:nvPr>
        </p:nvPicPr>
        <p:blipFill>
          <a:blip r:embed="rId3"/>
          <a:stretch>
            <a:fillRect/>
          </a:stretch>
        </p:blipFill>
        <p:spPr>
          <a:xfrm>
            <a:off x="3396615" y="1116330"/>
            <a:ext cx="6049645" cy="5028565"/>
          </a:xfrm>
          <a:prstGeom prst="rect">
            <a:avLst/>
          </a:prstGeom>
        </p:spPr>
      </p:pic>
      <p:pic>
        <p:nvPicPr>
          <p:cNvPr id="5" name="图片 4"/>
          <p:cNvPicPr>
            <a:picLocks noChangeAspect="1"/>
          </p:cNvPicPr>
          <p:nvPr/>
        </p:nvPicPr>
        <p:blipFill>
          <a:blip r:embed="rId4"/>
          <a:stretch>
            <a:fillRect/>
          </a:stretch>
        </p:blipFill>
        <p:spPr>
          <a:xfrm>
            <a:off x="3396615" y="1115695"/>
            <a:ext cx="6050280" cy="5029200"/>
          </a:xfrm>
          <a:prstGeom prst="rect">
            <a:avLst/>
          </a:prstGeom>
        </p:spPr>
      </p:pic>
      <p:sp>
        <p:nvSpPr>
          <p:cNvPr id="6" name="圆角矩形 5"/>
          <p:cNvSpPr/>
          <p:nvPr/>
        </p:nvSpPr>
        <p:spPr>
          <a:xfrm>
            <a:off x="3710305" y="3495040"/>
            <a:ext cx="5469255" cy="30670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762006"/>
            <a:ext cx="762006" cy="152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pic>
        <p:nvPicPr>
          <p:cNvPr id="3" name="图片 2" descr="F:/桌面/计算机视觉/MoNuSeg 2018 Training Data/labeled_TCGA-18-5592-01Z-00-DX1.pnglabeled_TCGA-18-5592-01Z-00-DX1"/>
          <p:cNvPicPr>
            <a:picLocks noChangeAspect="1"/>
          </p:cNvPicPr>
          <p:nvPr>
            <p:custDataLst>
              <p:tags r:id="rId2"/>
            </p:custDataLst>
          </p:nvPr>
        </p:nvPicPr>
        <p:blipFill rotWithShape="1">
          <a:blip r:embed="rId3"/>
          <a:srcRect l="460" r="460"/>
          <a:stretch>
            <a:fillRect/>
          </a:stretch>
        </p:blipFill>
        <p:spPr>
          <a:xfrm>
            <a:off x="5397071" y="0"/>
            <a:ext cx="6794919" cy="6858000"/>
          </a:xfrm>
          <a:custGeom>
            <a:avLst/>
            <a:gdLst/>
            <a:ahLst/>
            <a:cxnLst>
              <a:cxn ang="3">
                <a:pos x="hc" y="t"/>
              </a:cxn>
              <a:cxn ang="cd2">
                <a:pos x="l" y="vc"/>
              </a:cxn>
              <a:cxn ang="cd4">
                <a:pos x="hc" y="b"/>
              </a:cxn>
              <a:cxn ang="0">
                <a:pos x="r" y="vc"/>
              </a:cxn>
            </a:cxnLst>
            <a:rect l="l" t="t" r="r" b="b"/>
            <a:pathLst>
              <a:path w="10701" h="10800">
                <a:moveTo>
                  <a:pt x="3501" y="0"/>
                </a:moveTo>
                <a:lnTo>
                  <a:pt x="10701" y="0"/>
                </a:lnTo>
                <a:lnTo>
                  <a:pt x="10701" y="10800"/>
                </a:lnTo>
                <a:lnTo>
                  <a:pt x="0" y="10800"/>
                </a:lnTo>
                <a:lnTo>
                  <a:pt x="3501" y="0"/>
                </a:lnTo>
                <a:close/>
              </a:path>
            </a:pathLst>
          </a:custGeom>
        </p:spPr>
      </p:pic>
      <p:sp>
        <p:nvSpPr>
          <p:cNvPr id="4" name="任意多边形 3"/>
          <p:cNvSpPr/>
          <p:nvPr>
            <p:custDataLst>
              <p:tags r:id="rId4"/>
            </p:custDataLst>
          </p:nvPr>
        </p:nvSpPr>
        <p:spPr>
          <a:xfrm>
            <a:off x="5397071" y="0"/>
            <a:ext cx="2645839" cy="6858000"/>
          </a:xfrm>
          <a:custGeom>
            <a:avLst/>
            <a:gdLst/>
            <a:ahLst/>
            <a:cxnLst>
              <a:cxn ang="3">
                <a:pos x="hc" y="t"/>
              </a:cxn>
              <a:cxn ang="cd2">
                <a:pos x="l" y="vc"/>
              </a:cxn>
              <a:cxn ang="cd4">
                <a:pos x="hc" y="b"/>
              </a:cxn>
              <a:cxn ang="0">
                <a:pos x="r" y="vc"/>
              </a:cxn>
            </a:cxnLst>
            <a:rect l="l" t="t" r="r" b="b"/>
            <a:pathLst>
              <a:path w="4167" h="10800">
                <a:moveTo>
                  <a:pt x="3501" y="0"/>
                </a:moveTo>
                <a:lnTo>
                  <a:pt x="4167" y="0"/>
                </a:lnTo>
                <a:lnTo>
                  <a:pt x="4167" y="4"/>
                </a:lnTo>
                <a:lnTo>
                  <a:pt x="565" y="10800"/>
                </a:lnTo>
                <a:lnTo>
                  <a:pt x="0" y="10800"/>
                </a:lnTo>
                <a:lnTo>
                  <a:pt x="3501" y="0"/>
                </a:lnTo>
                <a:close/>
              </a:path>
            </a:pathLst>
          </a:custGeom>
          <a:solidFill>
            <a:schemeClr val="l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5" name="文本框 4"/>
          <p:cNvSpPr txBox="1"/>
          <p:nvPr>
            <p:custDataLst>
              <p:tags r:id="rId5"/>
            </p:custDataLst>
          </p:nvPr>
        </p:nvSpPr>
        <p:spPr>
          <a:xfrm>
            <a:off x="914407" y="703596"/>
            <a:ext cx="4572025" cy="609600"/>
          </a:xfrm>
          <a:prstGeom prst="rect">
            <a:avLst/>
          </a:prstGeom>
          <a:noFill/>
        </p:spPr>
        <p:txBody>
          <a:bodyPr wrap="square" lIns="63500" tIns="25400" rIns="63500" bIns="25400" rtlCol="0" anchor="b" anchorCtr="0">
            <a:normAutofit/>
          </a:bodyPr>
          <a:p>
            <a:pPr marL="0" indent="0" algn="l">
              <a:lnSpc>
                <a:spcPct val="110000"/>
              </a:lnSpc>
              <a:spcBef>
                <a:spcPts val="0"/>
              </a:spcBef>
              <a:spcAft>
                <a:spcPts val="0"/>
              </a:spcAft>
              <a:buSzPct val="100000"/>
              <a:buNone/>
            </a:pPr>
            <a:r>
              <a:rPr lang="zh-CN" altLang="en-US" sz="3300" b="1" spc="170">
                <a:solidFill>
                  <a:schemeClr val="accent1"/>
                </a:solidFill>
                <a:uFillTx/>
                <a:latin typeface="微软雅黑" panose="020B0503020204020204" charset="-122"/>
                <a:ea typeface="微软雅黑" panose="020B0503020204020204" charset="-122"/>
              </a:rPr>
              <a:t>研究现状</a:t>
            </a:r>
            <a:endParaRPr lang="zh-CN" altLang="en-US" sz="3300" b="1" spc="170">
              <a:solidFill>
                <a:schemeClr val="accent1"/>
              </a:solidFill>
              <a:uFillTx/>
              <a:latin typeface="微软雅黑" panose="020B0503020204020204" charset="-122"/>
              <a:ea typeface="微软雅黑" panose="020B0503020204020204" charset="-122"/>
            </a:endParaRPr>
          </a:p>
        </p:txBody>
      </p:sp>
      <p:sp>
        <p:nvSpPr>
          <p:cNvPr id="7" name="Title 6"/>
          <p:cNvSpPr txBox="1"/>
          <p:nvPr>
            <p:custDataLst>
              <p:tags r:id="rId6"/>
            </p:custDataLst>
          </p:nvPr>
        </p:nvSpPr>
        <p:spPr>
          <a:xfrm>
            <a:off x="913765" y="2054860"/>
            <a:ext cx="4627245" cy="405701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目前，许多研究采用卷积神经网络（CNN）进行血细胞检测，取得了一定的成果。例如，U-Net和Mask R-CNN等模型被广泛应用于医学图像分割和目标检测任务。然而，这些模型在处理具有复杂背景和多样形态的血细胞图像时，效果仍有待提升。同时，卷积神经网络在捕捉全局特征和处理长距离依赖关系方面存在局限，这限制了其在血细胞检测中的表现。</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0" algn="l" fontAlgn="auto">
              <a:lnSpc>
                <a:spcPct val="120000"/>
              </a:lnSpc>
              <a:spcBef>
                <a:spcPts val="0"/>
              </a:spcBef>
              <a:spcAft>
                <a:spcPts val="800"/>
              </a:spcAft>
              <a:buSzPct val="100000"/>
              <a:buNone/>
            </a:pP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为应对上述挑战，本</a:t>
            </a:r>
            <a:r>
              <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小组提出了一种基于YOLOv5和Transformer Block的血细胞检测方法。通过在YOLOv5中引入Transformer Block结构，模型能够更好地捕捉图像中的全局特征和长距离依赖关系，从而提高对复杂场景中血细胞的检测能力。我们还测试了YOLOv10模型，并将其应用于血细胞检测任务中。</a:t>
            </a:r>
            <a:endParaRPr lang="zh-CN" altLang="en-US" sz="1300" spc="4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1715770" y="1151890"/>
            <a:ext cx="8186420" cy="4554220"/>
          </a:xfrm>
          <a:prstGeom prst="rect">
            <a:avLst/>
          </a:prstGeom>
        </p:spPr>
      </p:pic>
      <p:pic>
        <p:nvPicPr>
          <p:cNvPr id="7" name="图片 6" descr="VIT"/>
          <p:cNvPicPr>
            <a:picLocks noChangeAspect="1"/>
          </p:cNvPicPr>
          <p:nvPr>
            <p:custDataLst>
              <p:tags r:id="rId3"/>
            </p:custDataLst>
          </p:nvPr>
        </p:nvPicPr>
        <p:blipFill>
          <a:blip r:embed="rId4"/>
          <a:srcRect b="3919"/>
          <a:stretch>
            <a:fillRect/>
          </a:stretch>
        </p:blipFill>
        <p:spPr>
          <a:xfrm>
            <a:off x="1715770" y="1151890"/>
            <a:ext cx="8187055" cy="4554220"/>
          </a:xfrm>
          <a:prstGeom prst="rect">
            <a:avLst/>
          </a:prstGeom>
        </p:spPr>
      </p:pic>
      <p:sp>
        <p:nvSpPr>
          <p:cNvPr id="8" name="文本框 7"/>
          <p:cNvSpPr txBox="1"/>
          <p:nvPr/>
        </p:nvSpPr>
        <p:spPr>
          <a:xfrm>
            <a:off x="635000" y="380365"/>
            <a:ext cx="5524500" cy="368300"/>
          </a:xfrm>
          <a:prstGeom prst="rect">
            <a:avLst/>
          </a:prstGeom>
          <a:noFill/>
        </p:spPr>
        <p:txBody>
          <a:bodyPr wrap="square" rtlCol="0">
            <a:spAutoFit/>
          </a:bodyPr>
          <a:p>
            <a:r>
              <a:rPr lang="zh-CN" altLang="en-US"/>
              <a:t>基于</a:t>
            </a:r>
            <a:r>
              <a:rPr lang="en-US" altLang="zh-CN"/>
              <a:t>Vision Transformer</a:t>
            </a:r>
            <a:r>
              <a:rPr lang="zh-CN" altLang="en-US"/>
              <a:t>的全局特征提取提取</a:t>
            </a:r>
            <a:r>
              <a:rPr lang="zh-CN" altLang="en-US"/>
              <a:t>模块</a:t>
            </a:r>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yolov5s+transformerblock</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50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2" name="图片 1" descr="results"/>
          <p:cNvPicPr>
            <a:picLocks noChangeAspect="1"/>
          </p:cNvPicPr>
          <p:nvPr/>
        </p:nvPicPr>
        <p:blipFill>
          <a:blip r:embed="rId2"/>
          <a:stretch>
            <a:fillRect/>
          </a:stretch>
        </p:blipFill>
        <p:spPr>
          <a:xfrm>
            <a:off x="0" y="1552575"/>
            <a:ext cx="6800215" cy="4546600"/>
          </a:xfrm>
          <a:prstGeom prst="rect">
            <a:avLst/>
          </a:prstGeom>
        </p:spPr>
      </p:pic>
      <p:pic>
        <p:nvPicPr>
          <p:cNvPr id="3" name="图片 2" descr="val_batch2_pred"/>
          <p:cNvPicPr>
            <a:picLocks noChangeAspect="1"/>
          </p:cNvPicPr>
          <p:nvPr/>
        </p:nvPicPr>
        <p:blipFill>
          <a:blip r:embed="rId3"/>
          <a:stretch>
            <a:fillRect/>
          </a:stretch>
        </p:blipFill>
        <p:spPr>
          <a:xfrm>
            <a:off x="6800215" y="1685290"/>
            <a:ext cx="4704715" cy="441388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pic>
        <p:nvPicPr>
          <p:cNvPr id="4" name="图片 3"/>
          <p:cNvPicPr>
            <a:picLocks noChangeAspect="1"/>
          </p:cNvPicPr>
          <p:nvPr>
            <p:custDataLst>
              <p:tags r:id="rId2"/>
            </p:custDataLst>
          </p:nvPr>
        </p:nvPicPr>
        <p:blipFill rotWithShape="1">
          <a:blip r:embed="rId3"/>
          <a:srcRect/>
          <a:stretch>
            <a:fillRect/>
          </a:stretch>
        </p:blipFill>
        <p:spPr>
          <a:xfrm>
            <a:off x="1417320" y="608330"/>
            <a:ext cx="9118600" cy="2668270"/>
          </a:xfrm>
          <a:custGeom>
            <a:avLst/>
            <a:gdLst/>
            <a:ahLst/>
            <a:cxnLst>
              <a:cxn ang="3">
                <a:pos x="hc" y="t"/>
              </a:cxn>
              <a:cxn ang="cd2">
                <a:pos x="l" y="vc"/>
              </a:cxn>
              <a:cxn ang="cd4">
                <a:pos x="hc" y="b"/>
              </a:cxn>
              <a:cxn ang="0">
                <a:pos x="r" y="vc"/>
              </a:cxn>
            </a:cxnLst>
            <a:rect l="l" t="t" r="r" b="b"/>
            <a:pathLst>
              <a:path w="12480" h="3120">
                <a:moveTo>
                  <a:pt x="0" y="0"/>
                </a:moveTo>
                <a:lnTo>
                  <a:pt x="12480" y="0"/>
                </a:lnTo>
                <a:lnTo>
                  <a:pt x="12480" y="3120"/>
                </a:lnTo>
                <a:lnTo>
                  <a:pt x="0" y="3120"/>
                </a:lnTo>
                <a:lnTo>
                  <a:pt x="0" y="0"/>
                </a:lnTo>
                <a:close/>
              </a:path>
            </a:pathLst>
          </a:custGeom>
          <a:ln w="38100">
            <a:solidFill>
              <a:schemeClr val="tx1"/>
            </a:solidFill>
          </a:ln>
        </p:spPr>
      </p:pic>
      <p:pic>
        <p:nvPicPr>
          <p:cNvPr id="6" name="图片 5"/>
          <p:cNvPicPr>
            <a:picLocks noChangeAspect="1"/>
          </p:cNvPicPr>
          <p:nvPr>
            <p:custDataLst>
              <p:tags r:id="rId4"/>
            </p:custDataLst>
          </p:nvPr>
        </p:nvPicPr>
        <p:blipFill rotWithShape="1">
          <a:blip r:embed="rId5"/>
          <a:srcRect/>
          <a:stretch>
            <a:fillRect/>
          </a:stretch>
        </p:blipFill>
        <p:spPr>
          <a:xfrm>
            <a:off x="1417320" y="3517265"/>
            <a:ext cx="9119235" cy="2732405"/>
          </a:xfrm>
          <a:custGeom>
            <a:avLst/>
            <a:gdLst/>
            <a:ahLst/>
            <a:cxnLst>
              <a:cxn ang="3">
                <a:pos x="hc" y="t"/>
              </a:cxn>
              <a:cxn ang="cd2">
                <a:pos x="l" y="vc"/>
              </a:cxn>
              <a:cxn ang="cd4">
                <a:pos x="hc" y="b"/>
              </a:cxn>
              <a:cxn ang="0">
                <a:pos x="r" y="vc"/>
              </a:cxn>
            </a:cxnLst>
            <a:rect l="l" t="t" r="r" b="b"/>
            <a:pathLst>
              <a:path w="12480" h="3120">
                <a:moveTo>
                  <a:pt x="0" y="0"/>
                </a:moveTo>
                <a:lnTo>
                  <a:pt x="12480" y="0"/>
                </a:lnTo>
                <a:lnTo>
                  <a:pt x="12480" y="3120"/>
                </a:lnTo>
                <a:lnTo>
                  <a:pt x="0" y="3120"/>
                </a:lnTo>
                <a:lnTo>
                  <a:pt x="0" y="0"/>
                </a:lnTo>
                <a:close/>
              </a:path>
            </a:pathLst>
          </a:custGeom>
          <a:ln w="38100">
            <a:solidFill>
              <a:schemeClr val="tx1"/>
            </a:solidFill>
          </a:ln>
        </p:spPr>
      </p:pic>
      <p:sp>
        <p:nvSpPr>
          <p:cNvPr id="2" name="圆角矩形 1"/>
          <p:cNvSpPr/>
          <p:nvPr/>
        </p:nvSpPr>
        <p:spPr>
          <a:xfrm>
            <a:off x="3642995" y="1943100"/>
            <a:ext cx="1369695" cy="122682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nvSpPr>
        <p:spPr>
          <a:xfrm>
            <a:off x="3642995" y="622935"/>
            <a:ext cx="1369695" cy="122682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9066530" y="622935"/>
            <a:ext cx="1369695" cy="122682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2" grpId="1" animBg="1"/>
      <p:bldP spid="5" grpId="1"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yolov5s+transformerblock</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100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2" name="图片 1" descr="results"/>
          <p:cNvPicPr>
            <a:picLocks noChangeAspect="1"/>
          </p:cNvPicPr>
          <p:nvPr/>
        </p:nvPicPr>
        <p:blipFill>
          <a:blip r:embed="rId2"/>
          <a:stretch>
            <a:fillRect/>
          </a:stretch>
        </p:blipFill>
        <p:spPr>
          <a:xfrm>
            <a:off x="0" y="1566545"/>
            <a:ext cx="7336155" cy="5291455"/>
          </a:xfrm>
          <a:prstGeom prst="rect">
            <a:avLst/>
          </a:prstGeom>
        </p:spPr>
      </p:pic>
      <p:pic>
        <p:nvPicPr>
          <p:cNvPr id="3" name="图片 2" descr="val_batch2_pred"/>
          <p:cNvPicPr>
            <a:picLocks noChangeAspect="1"/>
          </p:cNvPicPr>
          <p:nvPr/>
        </p:nvPicPr>
        <p:blipFill>
          <a:blip r:embed="rId3"/>
          <a:stretch>
            <a:fillRect/>
          </a:stretch>
        </p:blipFill>
        <p:spPr>
          <a:xfrm>
            <a:off x="7336155" y="1567180"/>
            <a:ext cx="4855845" cy="5203190"/>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pic>
        <p:nvPicPr>
          <p:cNvPr id="9" name="图片 8"/>
          <p:cNvPicPr>
            <a:picLocks noChangeAspect="1"/>
          </p:cNvPicPr>
          <p:nvPr>
            <p:custDataLst>
              <p:tags r:id="rId2"/>
            </p:custDataLst>
          </p:nvPr>
        </p:nvPicPr>
        <p:blipFill rotWithShape="1">
          <a:blip r:embed="rId3"/>
          <a:srcRect/>
          <a:stretch>
            <a:fillRect/>
          </a:stretch>
        </p:blipFill>
        <p:spPr>
          <a:xfrm>
            <a:off x="1422400" y="761365"/>
            <a:ext cx="9112885" cy="2667635"/>
          </a:xfrm>
          <a:custGeom>
            <a:avLst/>
            <a:gdLst/>
            <a:ahLst/>
            <a:cxnLst>
              <a:cxn ang="3">
                <a:pos x="hc" y="t"/>
              </a:cxn>
              <a:cxn ang="cd2">
                <a:pos x="l" y="vc"/>
              </a:cxn>
              <a:cxn ang="cd4">
                <a:pos x="hc" y="b"/>
              </a:cxn>
              <a:cxn ang="0">
                <a:pos x="r" y="vc"/>
              </a:cxn>
            </a:cxnLst>
            <a:rect l="l" t="t" r="r" b="b"/>
            <a:pathLst>
              <a:path w="14880" h="7440">
                <a:moveTo>
                  <a:pt x="0" y="0"/>
                </a:moveTo>
                <a:lnTo>
                  <a:pt x="14880" y="0"/>
                </a:lnTo>
                <a:lnTo>
                  <a:pt x="14880" y="7440"/>
                </a:lnTo>
                <a:lnTo>
                  <a:pt x="0" y="7440"/>
                </a:lnTo>
                <a:lnTo>
                  <a:pt x="0" y="0"/>
                </a:lnTo>
                <a:close/>
              </a:path>
            </a:pathLst>
          </a:custGeom>
          <a:ln w="38100">
            <a:solidFill>
              <a:schemeClr val="tx1"/>
            </a:solidFill>
          </a:ln>
        </p:spPr>
      </p:pic>
      <p:sp>
        <p:nvSpPr>
          <p:cNvPr id="2" name="圆角矩形 1"/>
          <p:cNvSpPr/>
          <p:nvPr/>
        </p:nvSpPr>
        <p:spPr>
          <a:xfrm>
            <a:off x="3642995" y="2070100"/>
            <a:ext cx="1369695" cy="135890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nvSpPr>
        <p:spPr>
          <a:xfrm>
            <a:off x="7289800" y="2070100"/>
            <a:ext cx="1369695" cy="135953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nvSpPr>
        <p:spPr>
          <a:xfrm>
            <a:off x="9066530" y="761365"/>
            <a:ext cx="1369695" cy="130873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descr="results"/>
          <p:cNvPicPr>
            <a:picLocks noChangeAspect="1"/>
          </p:cNvPicPr>
          <p:nvPr>
            <p:custDataLst>
              <p:tags r:id="rId4"/>
            </p:custDataLst>
          </p:nvPr>
        </p:nvPicPr>
        <p:blipFill>
          <a:blip r:embed="rId5"/>
          <a:stretch>
            <a:fillRect/>
          </a:stretch>
        </p:blipFill>
        <p:spPr>
          <a:xfrm>
            <a:off x="1417320" y="3584575"/>
            <a:ext cx="9117965" cy="2667635"/>
          </a:xfrm>
          <a:prstGeom prst="rect">
            <a:avLst/>
          </a:prstGeom>
          <a:ln w="38100">
            <a:solidFill>
              <a:schemeClr val="tx1"/>
            </a:solidFill>
          </a:ln>
        </p:spPr>
      </p:pic>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 grpId="0" bldLvl="0" animBg="1"/>
      <p:bldP spid="7" grpId="0" bldLvl="0" animBg="1"/>
      <p:bldP spid="2" grpId="1" animBg="1"/>
      <p:bldP spid="5" grpId="1"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p:custDataLst>
              <p:tags r:id="rId3"/>
            </p:custDataLst>
          </p:nvPr>
        </p:nvSpPr>
        <p:spPr>
          <a:xfrm>
            <a:off x="0" y="0"/>
            <a:ext cx="12192000"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10" name="矩形 9"/>
          <p:cNvSpPr/>
          <p:nvPr>
            <p:custDataLst>
              <p:tags r:id="rId4"/>
            </p:custDataLst>
          </p:nvPr>
        </p:nvSpPr>
        <p:spPr>
          <a:xfrm>
            <a:off x="1382975" y="2183924"/>
            <a:ext cx="9756247" cy="2017860"/>
          </a:xfrm>
          <a:prstGeom prst="rect">
            <a:avLst/>
          </a:prstGeom>
          <a:effectLst/>
        </p:spPr>
        <p:txBody>
          <a:bodyPr wrap="square" anchor="ctr" anchorCtr="0">
            <a:normAutofit/>
          </a:bodyPr>
          <a:p>
            <a:pPr marL="0" marR="0" lvl="0" indent="0" algn="ctr" defTabSz="457200" rtl="0" eaLnBrk="1" fontAlgn="auto" latinLnBrk="0" hangingPunct="1">
              <a:lnSpc>
                <a:spcPct val="100000"/>
              </a:lnSpc>
              <a:spcBef>
                <a:spcPts val="0"/>
              </a:spcBef>
              <a:spcAft>
                <a:spcPts val="0"/>
              </a:spcAft>
              <a:buSzPct val="100000"/>
              <a:buFontTx/>
              <a:buNone/>
            </a:pPr>
            <a:r>
              <a:rPr kumimoji="0" lang="en-US" altLang="zh-CN" sz="5000" b="1" i="0" u="none" kern="1200" cap="none" spc="340" normalizeH="0" noProof="0">
                <a:ln>
                  <a:noFill/>
                </a:ln>
                <a:solidFill>
                  <a:schemeClr val="lt1"/>
                </a:solidFill>
                <a:effectLst/>
                <a:uLnTx/>
                <a:uFillTx/>
                <a:latin typeface="Arial" panose="020B0604020202020204" pitchFamily="34" charset="0"/>
                <a:ea typeface="微软雅黑" panose="020B0503020204020204" charset="-122"/>
                <a:cs typeface="苹方 粗体"/>
              </a:rPr>
              <a:t>One more thing</a:t>
            </a:r>
            <a:endParaRPr kumimoji="0" lang="en-US" altLang="zh-CN" sz="5000" b="1" i="0" u="none" kern="1200" cap="none" spc="340" normalizeH="0" noProof="0">
              <a:ln>
                <a:noFill/>
              </a:ln>
              <a:solidFill>
                <a:schemeClr val="lt1"/>
              </a:solidFill>
              <a:effectLst/>
              <a:uLnTx/>
              <a:uFillTx/>
              <a:latin typeface="Arial" panose="020B0604020202020204" pitchFamily="34" charset="0"/>
              <a:ea typeface="微软雅黑" panose="020B0503020204020204" charset="-122"/>
              <a:cs typeface="苹方 粗体"/>
            </a:endParaRPr>
          </a:p>
        </p:txBody>
      </p:sp>
      <p:sp>
        <p:nvSpPr>
          <p:cNvPr id="12" name="Freeform 5"/>
          <p:cNvSpPr>
            <a:spLocks noEditPoints="1"/>
          </p:cNvSpPr>
          <p:nvPr>
            <p:custDataLst>
              <p:tags r:id="rId5"/>
            </p:custDataLst>
          </p:nvPr>
        </p:nvSpPr>
        <p:spPr bwMode="auto">
          <a:xfrm>
            <a:off x="6019799" y="1156229"/>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chemeClr val="bg1">
              <a:lumMod val="95000"/>
            </a:schemeClr>
          </a:solidFill>
          <a:ln>
            <a:noFill/>
          </a:ln>
          <a:effectLst>
            <a:outerShdw blurRad="50800" dist="38100" dir="5400000" algn="t" rotWithShape="0">
              <a:schemeClr val="tx1">
                <a:lumMod val="95000"/>
                <a:lumOff val="5000"/>
                <a:alpha val="70000"/>
              </a:schemeClr>
            </a:outerShdw>
          </a:effectLst>
        </p:spPr>
        <p:txBody>
          <a:bodyPr vert="horz" wrap="square" lIns="91440" tIns="45720" rIns="91440" bIns="45720" numCol="1" anchor="t" anchorCtr="0" compatLnSpc="1"/>
          <a:p>
            <a:pPr marL="0" marR="0" lvl="0" indent="0" algn="l"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Freeform 5"/>
          <p:cNvSpPr>
            <a:spLocks noEditPoints="1"/>
          </p:cNvSpPr>
          <p:nvPr>
            <p:custDataLst>
              <p:tags r:id="rId6"/>
            </p:custDataLst>
          </p:nvPr>
        </p:nvSpPr>
        <p:spPr bwMode="auto">
          <a:xfrm rot="10800000">
            <a:off x="6045200" y="4776639"/>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chemeClr val="bg1">
              <a:lumMod val="95000"/>
            </a:schemeClr>
          </a:solidFill>
          <a:ln>
            <a:noFill/>
          </a:ln>
          <a:effectLst>
            <a:outerShdw blurRad="50800" dist="38100" dir="5400000" algn="t" rotWithShape="0">
              <a:schemeClr val="tx1">
                <a:lumMod val="95000"/>
                <a:lumOff val="5000"/>
                <a:alpha val="70000"/>
              </a:schemeClr>
            </a:outerShdw>
          </a:effectLst>
        </p:spPr>
        <p:txBody>
          <a:bodyPr vert="horz" wrap="square" lIns="91440" tIns="45720" rIns="91440" bIns="45720" numCol="1" anchor="t" anchorCtr="0" compatLnSpc="1"/>
          <a:p>
            <a:pPr marL="0" marR="0" lvl="0" indent="0" algn="l"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206365" y="262890"/>
            <a:ext cx="4064000" cy="368300"/>
          </a:xfrm>
          <a:prstGeom prst="rect">
            <a:avLst/>
          </a:prstGeom>
          <a:noFill/>
        </p:spPr>
        <p:txBody>
          <a:bodyPr wrap="square" rtlCol="0">
            <a:spAutoFit/>
          </a:bodyPr>
          <a:p>
            <a:r>
              <a:rPr lang="en-US" altLang="zh-CN"/>
              <a:t>yolo</a:t>
            </a:r>
            <a:r>
              <a:rPr lang="en-US" altLang="zh-CN"/>
              <a:t>v10</a:t>
            </a:r>
            <a:endParaRPr lang="en-US" altLang="zh-CN"/>
          </a:p>
        </p:txBody>
      </p:sp>
      <p:pic>
        <p:nvPicPr>
          <p:cNvPr id="7" name="图片 6"/>
          <p:cNvPicPr>
            <a:picLocks noChangeAspect="1"/>
          </p:cNvPicPr>
          <p:nvPr>
            <p:custDataLst>
              <p:tags r:id="rId1"/>
            </p:custDataLst>
          </p:nvPr>
        </p:nvPicPr>
        <p:blipFill>
          <a:blip r:embed="rId2"/>
          <a:stretch>
            <a:fillRect/>
          </a:stretch>
        </p:blipFill>
        <p:spPr>
          <a:xfrm>
            <a:off x="0" y="1401445"/>
            <a:ext cx="5661660" cy="423672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5731510" y="1462405"/>
            <a:ext cx="5608320" cy="4175760"/>
          </a:xfrm>
          <a:prstGeom prst="rect">
            <a:avLst/>
          </a:prstGeom>
        </p:spPr>
      </p:pic>
      <p:sp>
        <p:nvSpPr>
          <p:cNvPr id="9" name="文本框 8"/>
          <p:cNvSpPr txBox="1"/>
          <p:nvPr/>
        </p:nvSpPr>
        <p:spPr>
          <a:xfrm>
            <a:off x="3410585" y="631190"/>
            <a:ext cx="5370195" cy="368300"/>
          </a:xfrm>
          <a:prstGeom prst="rect">
            <a:avLst/>
          </a:prstGeom>
          <a:noFill/>
        </p:spPr>
        <p:txBody>
          <a:bodyPr wrap="square" rtlCol="0">
            <a:spAutoFit/>
          </a:bodyPr>
          <a:p>
            <a:r>
              <a:rPr lang="zh-CN" altLang="en-US"/>
              <a:t>更小的参数量，更快的推理速度，更高的</a:t>
            </a:r>
            <a:r>
              <a:rPr lang="zh-CN" altLang="en-US"/>
              <a:t>精度</a:t>
            </a:r>
            <a:endParaRPr lang="zh-CN" altLang="en-US"/>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59780" y="890270"/>
            <a:ext cx="4064000" cy="5077460"/>
          </a:xfrm>
          <a:prstGeom prst="rect">
            <a:avLst/>
          </a:prstGeom>
          <a:noFill/>
        </p:spPr>
        <p:txBody>
          <a:bodyPr wrap="square" rtlCol="0">
            <a:spAutoFit/>
          </a:bodyPr>
          <a:p>
            <a:r>
              <a:rPr lang="zh-CN" altLang="en-US" sz="1200"/>
              <a:t>backbone:</a:t>
            </a:r>
            <a:endParaRPr lang="zh-CN" altLang="en-US" sz="1200"/>
          </a:p>
          <a:p>
            <a:r>
              <a:rPr lang="zh-CN" altLang="en-US" sz="1200"/>
              <a:t>  # [from, repeats, module, args]</a:t>
            </a:r>
            <a:endParaRPr lang="zh-CN" altLang="en-US" sz="1200"/>
          </a:p>
          <a:p>
            <a:r>
              <a:rPr lang="zh-CN" altLang="en-US" sz="1200"/>
              <a:t>  - [-1, 1, Conv, [64, 3, 2]] # 0-P1/2</a:t>
            </a:r>
            <a:endParaRPr lang="zh-CN" altLang="en-US" sz="1200"/>
          </a:p>
          <a:p>
            <a:r>
              <a:rPr lang="zh-CN" altLang="en-US" sz="1200"/>
              <a:t>  - [-1, 1, Conv, [128, 3, 2]] # 1-P2/4</a:t>
            </a:r>
            <a:endParaRPr lang="zh-CN" altLang="en-US" sz="1200"/>
          </a:p>
          <a:p>
            <a:r>
              <a:rPr lang="zh-CN" altLang="en-US" sz="1200"/>
              <a:t>  - [-1, 3, C2f, [128, True]]</a:t>
            </a:r>
            <a:endParaRPr lang="zh-CN" altLang="en-US" sz="1200"/>
          </a:p>
          <a:p>
            <a:r>
              <a:rPr lang="zh-CN" altLang="en-US" sz="1200"/>
              <a:t>  - [-1, 1, Conv, [256, 3, 2]] # 3-P3/8</a:t>
            </a:r>
            <a:endParaRPr lang="zh-CN" altLang="en-US" sz="1200"/>
          </a:p>
          <a:p>
            <a:r>
              <a:rPr lang="zh-CN" altLang="en-US" sz="1200"/>
              <a:t>  - [-1, 6, C2f, [256, True]]</a:t>
            </a:r>
            <a:endParaRPr lang="zh-CN" altLang="en-US" sz="1200"/>
          </a:p>
          <a:p>
            <a:r>
              <a:rPr lang="zh-CN" altLang="en-US" sz="1200"/>
              <a:t>  - [-1, 1, SCDown, [512, 3, 2]] # 5-P4/16</a:t>
            </a:r>
            <a:endParaRPr lang="zh-CN" altLang="en-US" sz="1200"/>
          </a:p>
          <a:p>
            <a:r>
              <a:rPr lang="zh-CN" altLang="en-US" sz="1200"/>
              <a:t>  - [-1, 6, C2f, [512, True]]</a:t>
            </a:r>
            <a:endParaRPr lang="zh-CN" altLang="en-US" sz="1200"/>
          </a:p>
          <a:p>
            <a:r>
              <a:rPr lang="zh-CN" altLang="en-US" sz="1200"/>
              <a:t>  - [-1, 1, SCDown, [1024, 3, 2]] # 7-P5/32</a:t>
            </a:r>
            <a:endParaRPr lang="zh-CN" altLang="en-US" sz="1200"/>
          </a:p>
          <a:p>
            <a:r>
              <a:rPr lang="zh-CN" altLang="en-US" sz="1200"/>
              <a:t>  - [-1, 3, C2f, [1024, True]]</a:t>
            </a:r>
            <a:endParaRPr lang="zh-CN" altLang="en-US" sz="1200"/>
          </a:p>
          <a:p>
            <a:r>
              <a:rPr lang="zh-CN" altLang="en-US" sz="1200"/>
              <a:t>  - [-1, 1, SPPF, [1024, 5]] # 9</a:t>
            </a:r>
            <a:endParaRPr lang="zh-CN" altLang="en-US" sz="1200"/>
          </a:p>
          <a:p>
            <a:r>
              <a:rPr lang="zh-CN" altLang="en-US" sz="1200"/>
              <a:t>  - [-1, 1, PSA, [1024]] # 10</a:t>
            </a:r>
            <a:endParaRPr lang="zh-CN" altLang="en-US" sz="1200"/>
          </a:p>
          <a:p>
            <a:r>
              <a:rPr lang="zh-CN" altLang="en-US" sz="1200"/>
              <a:t>head:</a:t>
            </a:r>
            <a:endParaRPr lang="zh-CN" altLang="en-US" sz="1200"/>
          </a:p>
          <a:p>
            <a:r>
              <a:rPr lang="zh-CN" altLang="en-US" sz="1200"/>
              <a:t>  - [-1, 1, nn.Upsample, [None, 2, "nearest"]]</a:t>
            </a:r>
            <a:endParaRPr lang="zh-CN" altLang="en-US" sz="1200"/>
          </a:p>
          <a:p>
            <a:r>
              <a:rPr lang="zh-CN" altLang="en-US" sz="1200"/>
              <a:t>  - [[-1, 6], 1, Concat, [1]] # cat backbone P4</a:t>
            </a:r>
            <a:endParaRPr lang="zh-CN" altLang="en-US" sz="1200"/>
          </a:p>
          <a:p>
            <a:r>
              <a:rPr lang="zh-CN" altLang="en-US" sz="1200"/>
              <a:t>  - [-1, 3, C2f, [512]] # 13</a:t>
            </a:r>
            <a:endParaRPr lang="zh-CN" altLang="en-US" sz="1200"/>
          </a:p>
          <a:p>
            <a:r>
              <a:rPr lang="zh-CN" altLang="en-US" sz="1200"/>
              <a:t>  - [-1, 1, nn.Upsample, [None, 2, "nearest"]]</a:t>
            </a:r>
            <a:endParaRPr lang="zh-CN" altLang="en-US" sz="1200"/>
          </a:p>
          <a:p>
            <a:r>
              <a:rPr lang="zh-CN" altLang="en-US" sz="1200"/>
              <a:t>  - [[-1, 4], 1, Concat, [1]] # cat backbone P3</a:t>
            </a:r>
            <a:endParaRPr lang="zh-CN" altLang="en-US" sz="1200"/>
          </a:p>
          <a:p>
            <a:r>
              <a:rPr lang="zh-CN" altLang="en-US" sz="1200"/>
              <a:t>  - [-1, 3, C2f, [256]] # 16 (P3/8-small)</a:t>
            </a:r>
            <a:endParaRPr lang="zh-CN" altLang="en-US" sz="1200"/>
          </a:p>
          <a:p>
            <a:r>
              <a:rPr lang="zh-CN" altLang="en-US" sz="1200"/>
              <a:t>  - [-1, 1, Conv, [256, 3, 2]]</a:t>
            </a:r>
            <a:endParaRPr lang="zh-CN" altLang="en-US" sz="1200"/>
          </a:p>
          <a:p>
            <a:r>
              <a:rPr lang="zh-CN" altLang="en-US" sz="1200"/>
              <a:t>  - [[-1, 13], 1, Concat, [1]] # cat head P4</a:t>
            </a:r>
            <a:endParaRPr lang="zh-CN" altLang="en-US" sz="1200"/>
          </a:p>
          <a:p>
            <a:r>
              <a:rPr lang="zh-CN" altLang="en-US" sz="1200"/>
              <a:t>  - [-1, 3, C2f, [512]] # 19 (P4/16-medium)</a:t>
            </a:r>
            <a:endParaRPr lang="zh-CN" altLang="en-US" sz="1200"/>
          </a:p>
          <a:p>
            <a:r>
              <a:rPr lang="zh-CN" altLang="en-US" sz="1200"/>
              <a:t>  - [-1, 1, SCDown, [512, 3, 2]]</a:t>
            </a:r>
            <a:endParaRPr lang="zh-CN" altLang="en-US" sz="1200"/>
          </a:p>
          <a:p>
            <a:r>
              <a:rPr lang="zh-CN" altLang="en-US" sz="1200"/>
              <a:t>  - [[-1, 10], 1, Concat, [1]] # cat head P5</a:t>
            </a:r>
            <a:endParaRPr lang="zh-CN" altLang="en-US" sz="1200"/>
          </a:p>
          <a:p>
            <a:r>
              <a:rPr lang="zh-CN" altLang="en-US" sz="1200"/>
              <a:t>  - [-1, 3, C2fCIB, [1024, True, True]] # 22 (P5/32-large)</a:t>
            </a:r>
            <a:endParaRPr lang="zh-CN" altLang="en-US" sz="1200"/>
          </a:p>
          <a:p>
            <a:r>
              <a:rPr lang="zh-CN" altLang="en-US" sz="1200"/>
              <a:t>  - [[16, 19, 22], 1, v10Detect, [nc]] # Detect(P3, P4, P5)</a:t>
            </a:r>
            <a:endParaRPr lang="zh-CN" altLang="en-US" sz="1200"/>
          </a:p>
        </p:txBody>
      </p:sp>
      <p:sp>
        <p:nvSpPr>
          <p:cNvPr id="6" name="文本框 5"/>
          <p:cNvSpPr txBox="1"/>
          <p:nvPr/>
        </p:nvSpPr>
        <p:spPr>
          <a:xfrm>
            <a:off x="871220" y="770890"/>
            <a:ext cx="6096000" cy="5631180"/>
          </a:xfrm>
          <a:prstGeom prst="rect">
            <a:avLst/>
          </a:prstGeom>
          <a:noFill/>
        </p:spPr>
        <p:txBody>
          <a:bodyPr wrap="square" rtlCol="0" anchor="t">
            <a:spAutoFit/>
          </a:bodyPr>
          <a:p>
            <a:r>
              <a:rPr lang="zh-CN" altLang="en-US" sz="1200"/>
              <a:t>backbone:</a:t>
            </a:r>
            <a:endParaRPr lang="zh-CN" altLang="en-US" sz="1200"/>
          </a:p>
          <a:p>
            <a:r>
              <a:rPr lang="zh-CN" altLang="en-US" sz="1200"/>
              <a:t>  # [from, number, module, args]</a:t>
            </a:r>
            <a:endParaRPr lang="zh-CN" altLang="en-US" sz="1200"/>
          </a:p>
          <a:p>
            <a:r>
              <a:rPr lang="zh-CN" altLang="en-US" sz="1200"/>
              <a:t>  [[-1, 1, Conv, [64, 6, 2, 2]],  # 0-P1/2</a:t>
            </a:r>
            <a:endParaRPr lang="zh-CN" altLang="en-US" sz="1200"/>
          </a:p>
          <a:p>
            <a:r>
              <a:rPr lang="zh-CN" altLang="en-US" sz="1200"/>
              <a:t>   [-1, 1, Conv, [128, 3, 2]],  # 1-P2/4</a:t>
            </a:r>
            <a:endParaRPr lang="zh-CN" altLang="en-US" sz="1200"/>
          </a:p>
          <a:p>
            <a:r>
              <a:rPr lang="zh-CN" altLang="en-US" sz="1200"/>
              <a:t>   [-1, 3, C3, [128]],</a:t>
            </a:r>
            <a:endParaRPr lang="zh-CN" altLang="en-US" sz="1200"/>
          </a:p>
          <a:p>
            <a:r>
              <a:rPr lang="zh-CN" altLang="en-US" sz="1200"/>
              <a:t>   [-1, 1, Conv, [256, 3, 2]],  # 3-P3/8</a:t>
            </a:r>
            <a:endParaRPr lang="zh-CN" altLang="en-US" sz="1200"/>
          </a:p>
          <a:p>
            <a:r>
              <a:rPr lang="zh-CN" altLang="en-US" sz="1200"/>
              <a:t>   [-1, 6, C3, [256]],</a:t>
            </a:r>
            <a:endParaRPr lang="zh-CN" altLang="en-US" sz="1200"/>
          </a:p>
          <a:p>
            <a:r>
              <a:rPr lang="zh-CN" altLang="en-US" sz="1200"/>
              <a:t>   [-1, 1, Conv, [512, 3, 2]],  # 5-P4/16</a:t>
            </a:r>
            <a:endParaRPr lang="zh-CN" altLang="en-US" sz="1200"/>
          </a:p>
          <a:p>
            <a:r>
              <a:rPr lang="zh-CN" altLang="en-US" sz="1200"/>
              <a:t>   [-1, 9, C3, [512]],</a:t>
            </a:r>
            <a:endParaRPr lang="zh-CN" altLang="en-US" sz="1200"/>
          </a:p>
          <a:p>
            <a:r>
              <a:rPr lang="zh-CN" altLang="en-US" sz="1200"/>
              <a:t>   [-1, 1, Conv, [1024, 3, 2]],  # 7-P5/32</a:t>
            </a:r>
            <a:endParaRPr lang="zh-CN" altLang="en-US" sz="1200"/>
          </a:p>
          <a:p>
            <a:r>
              <a:rPr lang="zh-CN" altLang="en-US" sz="1200"/>
              <a:t>   [-1, 3, C3, [1024]],</a:t>
            </a:r>
            <a:endParaRPr lang="zh-CN" altLang="en-US" sz="1200"/>
          </a:p>
          <a:p>
            <a:r>
              <a:rPr lang="zh-CN" altLang="en-US" sz="1200"/>
              <a:t>   [-1, 1, SPPF, [1024, 5]],  # 9</a:t>
            </a:r>
            <a:endParaRPr lang="zh-CN" altLang="en-US" sz="1200"/>
          </a:p>
          <a:p>
            <a:r>
              <a:rPr lang="zh-CN" altLang="en-US" sz="1200"/>
              <a:t>  ]</a:t>
            </a:r>
            <a:endParaRPr lang="zh-CN" altLang="en-US" sz="1200"/>
          </a:p>
          <a:p>
            <a:r>
              <a:rPr lang="zh-CN" altLang="en-US" sz="1200"/>
              <a:t>head:</a:t>
            </a:r>
            <a:endParaRPr lang="zh-CN" altLang="en-US" sz="1200"/>
          </a:p>
          <a:p>
            <a:r>
              <a:rPr lang="zh-CN" altLang="en-US" sz="1200"/>
              <a:t>  [[-1, 1, Conv, [512, 1, 1]],</a:t>
            </a:r>
            <a:endParaRPr lang="zh-CN" altLang="en-US" sz="1200"/>
          </a:p>
          <a:p>
            <a:r>
              <a:rPr lang="zh-CN" altLang="en-US" sz="1200"/>
              <a:t>   [-1, 1, nn.Upsample, [None, 2, 'nearest']],</a:t>
            </a:r>
            <a:endParaRPr lang="zh-CN" altLang="en-US" sz="1200"/>
          </a:p>
          <a:p>
            <a:r>
              <a:rPr lang="zh-CN" altLang="en-US" sz="1200"/>
              <a:t>   [[-1, 6], 1, Concat, [1]],  # cat backbone P4</a:t>
            </a:r>
            <a:endParaRPr lang="zh-CN" altLang="en-US" sz="1200"/>
          </a:p>
          <a:p>
            <a:r>
              <a:rPr lang="zh-CN" altLang="en-US" sz="1200"/>
              <a:t>   [-1, 3, C3, [512, False]],  # 13</a:t>
            </a:r>
            <a:endParaRPr lang="zh-CN" altLang="en-US" sz="1200"/>
          </a:p>
          <a:p>
            <a:r>
              <a:rPr lang="zh-CN" altLang="en-US" sz="1200"/>
              <a:t>   [-1, 1, Conv, [256, 1, 1]],</a:t>
            </a:r>
            <a:endParaRPr lang="zh-CN" altLang="en-US" sz="1200"/>
          </a:p>
          <a:p>
            <a:r>
              <a:rPr lang="zh-CN" altLang="en-US" sz="1200"/>
              <a:t>   [-1, 1, nn.Upsample, [None, 2, 'nearest']],</a:t>
            </a:r>
            <a:endParaRPr lang="zh-CN" altLang="en-US" sz="1200"/>
          </a:p>
          <a:p>
            <a:r>
              <a:rPr lang="zh-CN" altLang="en-US" sz="1200"/>
              <a:t>   [[-1, 4], 1, Concat, [1]],  # cat backbone P3</a:t>
            </a:r>
            <a:endParaRPr lang="zh-CN" altLang="en-US" sz="1200"/>
          </a:p>
          <a:p>
            <a:r>
              <a:rPr lang="zh-CN" altLang="en-US" sz="1200"/>
              <a:t>   [-1, 3, C3, [256, False]],  # 17 (P3/8-small)</a:t>
            </a:r>
            <a:endParaRPr lang="zh-CN" altLang="en-US" sz="1200"/>
          </a:p>
          <a:p>
            <a:r>
              <a:rPr lang="zh-CN" altLang="en-US" sz="1200"/>
              <a:t>   [-1, 1, Conv, [256, 3, 2]],</a:t>
            </a:r>
            <a:endParaRPr lang="zh-CN" altLang="en-US" sz="1200"/>
          </a:p>
          <a:p>
            <a:r>
              <a:rPr lang="zh-CN" altLang="en-US" sz="1200"/>
              <a:t>   [[-1, 14], 1, Concat, [1]],  # cat head P4</a:t>
            </a:r>
            <a:endParaRPr lang="zh-CN" altLang="en-US" sz="1200"/>
          </a:p>
          <a:p>
            <a:r>
              <a:rPr lang="zh-CN" altLang="en-US" sz="1200"/>
              <a:t>   [-1, 3, C3, [512, False]],  # 20 (P4/16-medium)</a:t>
            </a:r>
            <a:endParaRPr lang="zh-CN" altLang="en-US" sz="1200"/>
          </a:p>
          <a:p>
            <a:r>
              <a:rPr lang="zh-CN" altLang="en-US" sz="1200"/>
              <a:t>   [-1, 1, Conv, [512, 3, 2]],</a:t>
            </a:r>
            <a:endParaRPr lang="zh-CN" altLang="en-US" sz="1200"/>
          </a:p>
          <a:p>
            <a:r>
              <a:rPr lang="zh-CN" altLang="en-US" sz="1200"/>
              <a:t>   [[-1, 10], 1, Concat, [1]],  # cat head P5</a:t>
            </a:r>
            <a:endParaRPr lang="zh-CN" altLang="en-US" sz="1200"/>
          </a:p>
          <a:p>
            <a:r>
              <a:rPr lang="zh-CN" altLang="en-US" sz="1200"/>
              <a:t>   [-1, 3, C3, [1024, False]],  # 23 (P5/32-large)</a:t>
            </a:r>
            <a:endParaRPr lang="zh-CN" altLang="en-US" sz="1200"/>
          </a:p>
          <a:p>
            <a:r>
              <a:rPr lang="zh-CN" altLang="en-US" sz="1200"/>
              <a:t>   [[17, 20, 23], 1, Detect, [nc, anchors]],  # Detect(P3, P4, P5)</a:t>
            </a:r>
            <a:endParaRPr lang="zh-CN" altLang="en-US" sz="1200"/>
          </a:p>
          <a:p>
            <a:r>
              <a:rPr lang="zh-CN" altLang="en-US" sz="1200"/>
              <a:t>  ]</a:t>
            </a:r>
            <a:endParaRPr lang="zh-CN" altLang="en-US" sz="1200"/>
          </a:p>
        </p:txBody>
      </p:sp>
      <p:sp>
        <p:nvSpPr>
          <p:cNvPr id="7" name="文本框 6"/>
          <p:cNvSpPr txBox="1"/>
          <p:nvPr/>
        </p:nvSpPr>
        <p:spPr>
          <a:xfrm>
            <a:off x="934720" y="244475"/>
            <a:ext cx="6667500" cy="368300"/>
          </a:xfrm>
          <a:prstGeom prst="rect">
            <a:avLst/>
          </a:prstGeom>
          <a:noFill/>
        </p:spPr>
        <p:txBody>
          <a:bodyPr wrap="square" rtlCol="0">
            <a:spAutoFit/>
          </a:bodyPr>
          <a:p>
            <a:r>
              <a:rPr lang="en-US" altLang="zh-CN"/>
              <a:t>yolov10</a:t>
            </a:r>
            <a:r>
              <a:rPr lang="zh-CN" altLang="en-US"/>
              <a:t>和</a:t>
            </a:r>
            <a:r>
              <a:rPr lang="en-US" altLang="zh-CN"/>
              <a:t>yolov5</a:t>
            </a:r>
            <a:r>
              <a:rPr lang="zh-CN" altLang="en-US"/>
              <a:t>相比的改进</a:t>
            </a:r>
            <a:r>
              <a:rPr lang="zh-CN" altLang="en-US"/>
              <a:t>之处</a:t>
            </a:r>
            <a:endParaRPr lang="zh-CN" altLang="en-US"/>
          </a:p>
        </p:txBody>
      </p:sp>
      <p:sp>
        <p:nvSpPr>
          <p:cNvPr id="2" name="圆角矩形 1"/>
          <p:cNvSpPr/>
          <p:nvPr/>
        </p:nvSpPr>
        <p:spPr>
          <a:xfrm>
            <a:off x="5992495" y="1661795"/>
            <a:ext cx="1506220" cy="19177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1030605" y="1525270"/>
            <a:ext cx="1116965" cy="20955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6096000" y="3094990"/>
            <a:ext cx="1506220" cy="24638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6096000" y="5488940"/>
            <a:ext cx="3230245" cy="21971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2" grpId="1" animBg="1"/>
      <p:bldP spid="3" grpId="1" animBg="1"/>
      <p:bldP spid="4" grpId="1"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yolov10s+</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100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6" name="图片 5" descr="results"/>
          <p:cNvPicPr>
            <a:picLocks noChangeAspect="1"/>
          </p:cNvPicPr>
          <p:nvPr/>
        </p:nvPicPr>
        <p:blipFill>
          <a:blip r:embed="rId2"/>
          <a:stretch>
            <a:fillRect/>
          </a:stretch>
        </p:blipFill>
        <p:spPr>
          <a:xfrm>
            <a:off x="0" y="1624330"/>
            <a:ext cx="7136765" cy="4807585"/>
          </a:xfrm>
          <a:prstGeom prst="rect">
            <a:avLst/>
          </a:prstGeom>
        </p:spPr>
      </p:pic>
      <p:pic>
        <p:nvPicPr>
          <p:cNvPr id="7" name="图片 6" descr="val_batch1_pred"/>
          <p:cNvPicPr>
            <a:picLocks noChangeAspect="1"/>
          </p:cNvPicPr>
          <p:nvPr/>
        </p:nvPicPr>
        <p:blipFill>
          <a:blip r:embed="rId3"/>
          <a:stretch>
            <a:fillRect/>
          </a:stretch>
        </p:blipFill>
        <p:spPr>
          <a:xfrm>
            <a:off x="7137400" y="1624330"/>
            <a:ext cx="5054600" cy="480758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yolov10</a:t>
            </a:r>
            <a:r>
              <a:rPr lang="en-US" altLang="zh-CN" sz="2400">
                <a:solidFill>
                  <a:schemeClr val="accent1"/>
                </a:solidFill>
                <a:effectLst>
                  <a:outerShdw blurRad="38100" dist="25400" dir="5400000" algn="ctr" rotWithShape="0">
                    <a:srgbClr val="6E747A">
                      <a:alpha val="43000"/>
                    </a:srgbClr>
                  </a:outerShdw>
                </a:effectLst>
              </a:rPr>
              <a:t>b+</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100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6" name="图片 5" descr="results"/>
          <p:cNvPicPr>
            <a:picLocks noChangeAspect="1"/>
          </p:cNvPicPr>
          <p:nvPr/>
        </p:nvPicPr>
        <p:blipFill>
          <a:blip r:embed="rId2"/>
          <a:stretch>
            <a:fillRect/>
          </a:stretch>
        </p:blipFill>
        <p:spPr>
          <a:xfrm>
            <a:off x="0" y="1447165"/>
            <a:ext cx="7093585" cy="5104765"/>
          </a:xfrm>
          <a:prstGeom prst="rect">
            <a:avLst/>
          </a:prstGeom>
        </p:spPr>
      </p:pic>
      <p:pic>
        <p:nvPicPr>
          <p:cNvPr id="7" name="图片 6" descr="val_batch2_pred"/>
          <p:cNvPicPr>
            <a:picLocks noChangeAspect="1"/>
          </p:cNvPicPr>
          <p:nvPr/>
        </p:nvPicPr>
        <p:blipFill>
          <a:blip r:embed="rId3"/>
          <a:stretch>
            <a:fillRect/>
          </a:stretch>
        </p:blipFill>
        <p:spPr>
          <a:xfrm>
            <a:off x="7093585" y="1446530"/>
            <a:ext cx="5098415" cy="510603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custDataLst>
              <p:tags r:id="rId1"/>
            </p:custDataLst>
          </p:nvPr>
        </p:nvSpPr>
        <p:spPr>
          <a:xfrm>
            <a:off x="609600" y="658400"/>
            <a:ext cx="10972800" cy="702944"/>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en-US" altLang="zh-CN" sz="3600" b="1" spc="200">
                <a:solidFill>
                  <a:schemeClr val="accent1"/>
                </a:solidFill>
                <a:uFillTx/>
                <a:latin typeface="微软雅黑" panose="020B0503020204020204" charset="-122"/>
                <a:ea typeface="微软雅黑" panose="020B0503020204020204" charset="-122"/>
              </a:rPr>
              <a:t>BCCD数据集</a:t>
            </a:r>
            <a:endParaRPr lang="en-US" altLang="zh-CN" sz="3600" b="1" spc="200">
              <a:solidFill>
                <a:schemeClr val="accent1"/>
              </a:solidFill>
              <a:uFillTx/>
              <a:latin typeface="微软雅黑" panose="020B0503020204020204" charset="-122"/>
              <a:ea typeface="微软雅黑" panose="020B0503020204020204" charset="-122"/>
            </a:endParaRPr>
          </a:p>
        </p:txBody>
      </p:sp>
      <p:sp>
        <p:nvSpPr>
          <p:cNvPr id="14" name="矩形 13"/>
          <p:cNvSpPr/>
          <p:nvPr>
            <p:custDataLst>
              <p:tags r:id="rId2"/>
            </p:custDataLst>
          </p:nvPr>
        </p:nvSpPr>
        <p:spPr>
          <a:xfrm>
            <a:off x="0" y="1666144"/>
            <a:ext cx="12192000" cy="5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pic>
        <p:nvPicPr>
          <p:cNvPr id="17" name="图片 16" descr="placingpictureplaceholder"/>
          <p:cNvPicPr>
            <a:picLocks noChangeAspect="1"/>
          </p:cNvPicPr>
          <p:nvPr>
            <p:custDataLst>
              <p:tags r:id="rId3"/>
            </p:custDataLst>
          </p:nvPr>
        </p:nvPicPr>
        <p:blipFill>
          <a:blip r:embed="rId4"/>
          <a:srcRect/>
          <a:stretch>
            <a:fillRect/>
          </a:stretch>
        </p:blipFill>
        <p:spPr>
          <a:xfrm>
            <a:off x="2154945" y="1969021"/>
            <a:ext cx="3699619" cy="1825079"/>
          </a:xfrm>
          <a:prstGeom prst="rect">
            <a:avLst/>
          </a:prstGeom>
        </p:spPr>
      </p:pic>
      <p:pic>
        <p:nvPicPr>
          <p:cNvPr id="18" name="图片 17" descr="placingpictureplaceholder"/>
          <p:cNvPicPr>
            <a:picLocks noChangeAspect="1"/>
          </p:cNvPicPr>
          <p:nvPr>
            <p:custDataLst>
              <p:tags r:id="rId5"/>
            </p:custDataLst>
          </p:nvPr>
        </p:nvPicPr>
        <p:blipFill>
          <a:blip r:embed="rId6"/>
          <a:srcRect/>
          <a:stretch>
            <a:fillRect/>
          </a:stretch>
        </p:blipFill>
        <p:spPr>
          <a:xfrm>
            <a:off x="2154945" y="3889350"/>
            <a:ext cx="3699619" cy="2054251"/>
          </a:xfrm>
          <a:prstGeom prst="rect">
            <a:avLst/>
          </a:prstGeom>
        </p:spPr>
      </p:pic>
      <p:sp>
        <p:nvSpPr>
          <p:cNvPr id="16" name="Title 6"/>
          <p:cNvSpPr txBox="1"/>
          <p:nvPr>
            <p:custDataLst>
              <p:tags r:id="rId7"/>
            </p:custDataLst>
          </p:nvPr>
        </p:nvSpPr>
        <p:spPr>
          <a:xfrm>
            <a:off x="7867650" y="1969021"/>
            <a:ext cx="3714750" cy="3974579"/>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数据集</a:t>
            </a:r>
            <a:endPar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数据集网址：https://public.roboflow.com/object-detection/bccd/4</a:t>
            </a:r>
            <a:endPar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该数据集通过roboflow导出。</a:t>
            </a:r>
            <a:endPar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共有364张图片，分为三类:“WBC”(白细胞)、“RBC”(红细胞)和“血小板”。在3个类中有4888个标签(和0个null示例)。</a:t>
            </a:r>
            <a:endParaRPr lang="zh-CN" altLang="en-US"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0" algn="l" fontAlgn="auto">
              <a:lnSpc>
                <a:spcPct val="120000"/>
              </a:lnSpc>
              <a:spcBef>
                <a:spcPts val="0"/>
              </a:spcBef>
              <a:spcAft>
                <a:spcPts val="800"/>
              </a:spcAft>
              <a:buSzPct val="100000"/>
              <a:buFont typeface="Wingdings" panose="05000000000000000000" charset="0"/>
              <a:buNone/>
            </a:pPr>
            <a:r>
              <a:rPr lang="en-US"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images</a:t>
            </a:r>
            <a:endParaRPr lang="en-US"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0" lvl="0" indent="0" algn="l" fontAlgn="auto">
              <a:lnSpc>
                <a:spcPct val="120000"/>
              </a:lnSpc>
              <a:spcBef>
                <a:spcPts val="0"/>
              </a:spcBef>
              <a:spcAft>
                <a:spcPts val="800"/>
              </a:spcAft>
              <a:buSzPct val="100000"/>
              <a:buFont typeface="Wingdings" panose="05000000000000000000" charset="0"/>
              <a:buNone/>
            </a:pPr>
            <a:r>
              <a:rPr lang="en-US"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labels</a:t>
            </a:r>
            <a:endParaRPr lang="en-US" altLang="zh-CN" sz="1500" spc="7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yolov10</a:t>
            </a:r>
            <a:r>
              <a:rPr lang="en-US" altLang="zh-CN" sz="2400">
                <a:solidFill>
                  <a:schemeClr val="accent1"/>
                </a:solidFill>
                <a:effectLst>
                  <a:outerShdw blurRad="38100" dist="25400" dir="5400000" algn="ctr" rotWithShape="0">
                    <a:srgbClr val="6E747A">
                      <a:alpha val="43000"/>
                    </a:srgbClr>
                  </a:outerShdw>
                </a:effectLst>
              </a:rPr>
              <a:t>x+</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100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6" name="图片 5" descr="results"/>
          <p:cNvPicPr>
            <a:picLocks noChangeAspect="1"/>
          </p:cNvPicPr>
          <p:nvPr/>
        </p:nvPicPr>
        <p:blipFill>
          <a:blip r:embed="rId2"/>
          <a:stretch>
            <a:fillRect/>
          </a:stretch>
        </p:blipFill>
        <p:spPr>
          <a:xfrm>
            <a:off x="0" y="1685290"/>
            <a:ext cx="6855460" cy="4945380"/>
          </a:xfrm>
          <a:prstGeom prst="rect">
            <a:avLst/>
          </a:prstGeom>
        </p:spPr>
      </p:pic>
      <p:pic>
        <p:nvPicPr>
          <p:cNvPr id="7" name="图片 6" descr="val_batch2_pred"/>
          <p:cNvPicPr>
            <a:picLocks noChangeAspect="1"/>
          </p:cNvPicPr>
          <p:nvPr/>
        </p:nvPicPr>
        <p:blipFill>
          <a:blip r:embed="rId3"/>
          <a:stretch>
            <a:fillRect/>
          </a:stretch>
        </p:blipFill>
        <p:spPr>
          <a:xfrm>
            <a:off x="6855460" y="1685925"/>
            <a:ext cx="5336540" cy="49447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667385" y="469900"/>
            <a:ext cx="9331325" cy="460375"/>
          </a:xfrm>
          <a:prstGeom prst="rect">
            <a:avLst/>
          </a:prstGeom>
          <a:noFill/>
        </p:spPr>
        <p:txBody>
          <a:bodyPr wrap="square" rtlCol="0">
            <a:spAutoFit/>
          </a:bodyPr>
          <a:p>
            <a:r>
              <a:rPr lang="en-US" altLang="zh-CN" sz="2400">
                <a:solidFill>
                  <a:schemeClr val="accent1"/>
                </a:solidFill>
                <a:effectLst>
                  <a:outerShdw blurRad="38100" dist="25400" dir="5400000" algn="ctr" rotWithShape="0">
                    <a:srgbClr val="6E747A">
                      <a:alpha val="43000"/>
                    </a:srgbClr>
                  </a:outerShdw>
                </a:effectLst>
              </a:rPr>
              <a:t>yolov10</a:t>
            </a:r>
            <a:r>
              <a:rPr lang="en-US" altLang="zh-CN" sz="2400">
                <a:solidFill>
                  <a:schemeClr val="accent1"/>
                </a:solidFill>
                <a:effectLst>
                  <a:outerShdw blurRad="38100" dist="25400" dir="5400000" algn="ctr" rotWithShape="0">
                    <a:srgbClr val="6E747A">
                      <a:alpha val="43000"/>
                    </a:srgbClr>
                  </a:outerShdw>
                </a:effectLst>
              </a:rPr>
              <a:t>x+transformer+</a:t>
            </a:r>
            <a:r>
              <a:rPr lang="zh-CN" altLang="en-US" sz="2400">
                <a:solidFill>
                  <a:schemeClr val="accent1"/>
                </a:solidFill>
                <a:effectLst>
                  <a:outerShdw blurRad="38100" dist="25400" dir="5400000" algn="ctr" rotWithShape="0">
                    <a:srgbClr val="6E747A">
                      <a:alpha val="43000"/>
                    </a:srgbClr>
                  </a:outerShdw>
                </a:effectLst>
              </a:rPr>
              <a:t>训练</a:t>
            </a:r>
            <a:r>
              <a:rPr lang="en-US" altLang="zh-CN" sz="2400">
                <a:solidFill>
                  <a:schemeClr val="accent1"/>
                </a:solidFill>
                <a:effectLst>
                  <a:outerShdw blurRad="38100" dist="25400" dir="5400000" algn="ctr" rotWithShape="0">
                    <a:srgbClr val="6E747A">
                      <a:alpha val="43000"/>
                    </a:srgbClr>
                  </a:outerShdw>
                </a:effectLst>
              </a:rPr>
              <a:t>100</a:t>
            </a:r>
            <a:r>
              <a:rPr lang="zh-CN" altLang="en-US" sz="2400">
                <a:solidFill>
                  <a:schemeClr val="accent1"/>
                </a:solidFill>
                <a:effectLst>
                  <a:outerShdw blurRad="38100" dist="25400" dir="5400000" algn="ctr" rotWithShape="0">
                    <a:srgbClr val="6E747A">
                      <a:alpha val="43000"/>
                    </a:srgbClr>
                  </a:outerShdw>
                </a:effectLst>
              </a:rPr>
              <a:t>轮</a:t>
            </a:r>
            <a:endParaRPr lang="zh-CN" altLang="en-US" sz="2400">
              <a:solidFill>
                <a:schemeClr val="accent1"/>
              </a:solidFill>
              <a:effectLst>
                <a:outerShdw blurRad="38100" dist="25400" dir="5400000" algn="ctr" rotWithShape="0">
                  <a:srgbClr val="6E747A">
                    <a:alpha val="43000"/>
                  </a:srgbClr>
                </a:outerShdw>
              </a:effectLst>
            </a:endParaRPr>
          </a:p>
        </p:txBody>
      </p:sp>
      <p:pic>
        <p:nvPicPr>
          <p:cNvPr id="3" name="图片 2" descr="results"/>
          <p:cNvPicPr>
            <a:picLocks noChangeAspect="1"/>
          </p:cNvPicPr>
          <p:nvPr/>
        </p:nvPicPr>
        <p:blipFill>
          <a:blip r:embed="rId2"/>
          <a:stretch>
            <a:fillRect/>
          </a:stretch>
        </p:blipFill>
        <p:spPr>
          <a:xfrm>
            <a:off x="542925" y="1094105"/>
            <a:ext cx="7399655" cy="410781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7882890" y="1240790"/>
            <a:ext cx="4098290" cy="3745230"/>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p:custDataLst>
              <p:tags r:id="rId3"/>
            </p:custDataLst>
          </p:nvPr>
        </p:nvSpPr>
        <p:spPr>
          <a:xfrm>
            <a:off x="0" y="0"/>
            <a:ext cx="12192000"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pPr>
            <a:endParaRPr kumimoji="1" lang="zh-CN" altLang="en-US" sz="180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endParaRPr>
          </a:p>
        </p:txBody>
      </p:sp>
      <p:sp>
        <p:nvSpPr>
          <p:cNvPr id="10" name="矩形 9"/>
          <p:cNvSpPr/>
          <p:nvPr>
            <p:custDataLst>
              <p:tags r:id="rId4"/>
            </p:custDataLst>
          </p:nvPr>
        </p:nvSpPr>
        <p:spPr>
          <a:xfrm>
            <a:off x="1382975" y="2183924"/>
            <a:ext cx="9756247" cy="2017860"/>
          </a:xfrm>
          <a:prstGeom prst="rect">
            <a:avLst/>
          </a:prstGeom>
          <a:effectLst/>
        </p:spPr>
        <p:txBody>
          <a:bodyPr wrap="square" anchor="ctr" anchorCtr="0">
            <a:normAutofit/>
          </a:bodyPr>
          <a:p>
            <a:pPr marL="0" marR="0" lvl="0" indent="0" algn="ctr" defTabSz="457200" rtl="0" eaLnBrk="1" fontAlgn="auto" latinLnBrk="0" hangingPunct="1">
              <a:lnSpc>
                <a:spcPct val="100000"/>
              </a:lnSpc>
              <a:spcBef>
                <a:spcPts val="0"/>
              </a:spcBef>
              <a:spcAft>
                <a:spcPts val="0"/>
              </a:spcAft>
              <a:buSzPct val="100000"/>
              <a:buFontTx/>
              <a:buNone/>
            </a:pPr>
            <a:r>
              <a:rPr kumimoji="0" lang="en-US" altLang="zh-CN" sz="5000" b="1" i="0" u="none" kern="1200" cap="none" spc="340" normalizeH="0" noProof="0">
                <a:ln>
                  <a:noFill/>
                </a:ln>
                <a:solidFill>
                  <a:schemeClr val="lt1"/>
                </a:solidFill>
                <a:effectLst/>
                <a:uLnTx/>
                <a:uFillTx/>
                <a:latin typeface="Arial" panose="020B0604020202020204" pitchFamily="34" charset="0"/>
                <a:ea typeface="微软雅黑" panose="020B0503020204020204" charset="-122"/>
                <a:cs typeface="苹方 粗体"/>
              </a:rPr>
              <a:t>One more thing</a:t>
            </a:r>
            <a:endParaRPr kumimoji="0" lang="en-US" altLang="zh-CN" sz="5000" b="1" i="0" u="none" kern="1200" cap="none" spc="340" normalizeH="0" noProof="0">
              <a:ln>
                <a:noFill/>
              </a:ln>
              <a:solidFill>
                <a:schemeClr val="lt1"/>
              </a:solidFill>
              <a:effectLst/>
              <a:uLnTx/>
              <a:uFillTx/>
              <a:latin typeface="Arial" panose="020B0604020202020204" pitchFamily="34" charset="0"/>
              <a:ea typeface="微软雅黑" panose="020B0503020204020204" charset="-122"/>
              <a:cs typeface="苹方 粗体"/>
            </a:endParaRPr>
          </a:p>
        </p:txBody>
      </p:sp>
      <p:sp>
        <p:nvSpPr>
          <p:cNvPr id="12" name="Freeform 5"/>
          <p:cNvSpPr>
            <a:spLocks noEditPoints="1"/>
          </p:cNvSpPr>
          <p:nvPr>
            <p:custDataLst>
              <p:tags r:id="rId5"/>
            </p:custDataLst>
          </p:nvPr>
        </p:nvSpPr>
        <p:spPr bwMode="auto">
          <a:xfrm>
            <a:off x="6019799" y="1156229"/>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chemeClr val="bg1">
              <a:lumMod val="95000"/>
            </a:schemeClr>
          </a:solidFill>
          <a:ln>
            <a:noFill/>
          </a:ln>
          <a:effectLst>
            <a:outerShdw blurRad="50800" dist="38100" dir="5400000" algn="t" rotWithShape="0">
              <a:schemeClr val="tx1">
                <a:lumMod val="95000"/>
                <a:lumOff val="5000"/>
                <a:alpha val="70000"/>
              </a:schemeClr>
            </a:outerShdw>
          </a:effectLst>
        </p:spPr>
        <p:txBody>
          <a:bodyPr vert="horz" wrap="square" lIns="91440" tIns="45720" rIns="91440" bIns="45720" numCol="1" anchor="t" anchorCtr="0" compatLnSpc="1"/>
          <a:p>
            <a:pPr marL="0" marR="0" lvl="0" indent="0" algn="l"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Freeform 5"/>
          <p:cNvSpPr>
            <a:spLocks noEditPoints="1"/>
          </p:cNvSpPr>
          <p:nvPr>
            <p:custDataLst>
              <p:tags r:id="rId6"/>
            </p:custDataLst>
          </p:nvPr>
        </p:nvSpPr>
        <p:spPr bwMode="auto">
          <a:xfrm rot="10800000">
            <a:off x="6045200" y="4776639"/>
            <a:ext cx="469366" cy="452840"/>
          </a:xfrm>
          <a:custGeom>
            <a:avLst/>
            <a:gdLst>
              <a:gd name="T0" fmla="*/ 54 w 135"/>
              <a:gd name="T1" fmla="*/ 130 h 130"/>
              <a:gd name="T2" fmla="*/ 0 w 135"/>
              <a:gd name="T3" fmla="*/ 130 h 130"/>
              <a:gd name="T4" fmla="*/ 0 w 135"/>
              <a:gd name="T5" fmla="*/ 76 h 130"/>
              <a:gd name="T6" fmla="*/ 14 w 135"/>
              <a:gd name="T7" fmla="*/ 21 h 130"/>
              <a:gd name="T8" fmla="*/ 54 w 135"/>
              <a:gd name="T9" fmla="*/ 0 h 130"/>
              <a:gd name="T10" fmla="*/ 54 w 135"/>
              <a:gd name="T11" fmla="*/ 26 h 130"/>
              <a:gd name="T12" fmla="*/ 27 w 135"/>
              <a:gd name="T13" fmla="*/ 76 h 130"/>
              <a:gd name="T14" fmla="*/ 54 w 135"/>
              <a:gd name="T15" fmla="*/ 76 h 130"/>
              <a:gd name="T16" fmla="*/ 54 w 135"/>
              <a:gd name="T17" fmla="*/ 130 h 130"/>
              <a:gd name="T18" fmla="*/ 135 w 135"/>
              <a:gd name="T19" fmla="*/ 130 h 130"/>
              <a:gd name="T20" fmla="*/ 81 w 135"/>
              <a:gd name="T21" fmla="*/ 130 h 130"/>
              <a:gd name="T22" fmla="*/ 81 w 135"/>
              <a:gd name="T23" fmla="*/ 76 h 130"/>
              <a:gd name="T24" fmla="*/ 95 w 135"/>
              <a:gd name="T25" fmla="*/ 21 h 130"/>
              <a:gd name="T26" fmla="*/ 135 w 135"/>
              <a:gd name="T27" fmla="*/ 0 h 130"/>
              <a:gd name="T28" fmla="*/ 135 w 135"/>
              <a:gd name="T29" fmla="*/ 26 h 130"/>
              <a:gd name="T30" fmla="*/ 109 w 135"/>
              <a:gd name="T31" fmla="*/ 76 h 130"/>
              <a:gd name="T32" fmla="*/ 135 w 135"/>
              <a:gd name="T33" fmla="*/ 76 h 130"/>
              <a:gd name="T34" fmla="*/ 135 w 135"/>
              <a:gd name="T35"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30">
                <a:moveTo>
                  <a:pt x="54" y="130"/>
                </a:moveTo>
                <a:cubicBezTo>
                  <a:pt x="0" y="130"/>
                  <a:pt x="0" y="130"/>
                  <a:pt x="0" y="130"/>
                </a:cubicBezTo>
                <a:cubicBezTo>
                  <a:pt x="0" y="76"/>
                  <a:pt x="0" y="76"/>
                  <a:pt x="0" y="76"/>
                </a:cubicBezTo>
                <a:cubicBezTo>
                  <a:pt x="0" y="53"/>
                  <a:pt x="5" y="35"/>
                  <a:pt x="14" y="21"/>
                </a:cubicBezTo>
                <a:cubicBezTo>
                  <a:pt x="23" y="7"/>
                  <a:pt x="36" y="0"/>
                  <a:pt x="54" y="0"/>
                </a:cubicBezTo>
                <a:cubicBezTo>
                  <a:pt x="54" y="26"/>
                  <a:pt x="54" y="26"/>
                  <a:pt x="54" y="26"/>
                </a:cubicBezTo>
                <a:cubicBezTo>
                  <a:pt x="36" y="26"/>
                  <a:pt x="27" y="43"/>
                  <a:pt x="27" y="76"/>
                </a:cubicBezTo>
                <a:cubicBezTo>
                  <a:pt x="54" y="76"/>
                  <a:pt x="54" y="76"/>
                  <a:pt x="54" y="76"/>
                </a:cubicBezTo>
                <a:lnTo>
                  <a:pt x="54" y="130"/>
                </a:lnTo>
                <a:close/>
                <a:moveTo>
                  <a:pt x="135" y="130"/>
                </a:moveTo>
                <a:cubicBezTo>
                  <a:pt x="81" y="130"/>
                  <a:pt x="81" y="130"/>
                  <a:pt x="81" y="130"/>
                </a:cubicBezTo>
                <a:cubicBezTo>
                  <a:pt x="81" y="76"/>
                  <a:pt x="81" y="76"/>
                  <a:pt x="81" y="76"/>
                </a:cubicBezTo>
                <a:cubicBezTo>
                  <a:pt x="81" y="53"/>
                  <a:pt x="86" y="35"/>
                  <a:pt x="95" y="21"/>
                </a:cubicBezTo>
                <a:cubicBezTo>
                  <a:pt x="104" y="7"/>
                  <a:pt x="117" y="0"/>
                  <a:pt x="135" y="0"/>
                </a:cubicBezTo>
                <a:cubicBezTo>
                  <a:pt x="135" y="26"/>
                  <a:pt x="135" y="26"/>
                  <a:pt x="135" y="26"/>
                </a:cubicBezTo>
                <a:cubicBezTo>
                  <a:pt x="118" y="26"/>
                  <a:pt x="109" y="43"/>
                  <a:pt x="109" y="76"/>
                </a:cubicBezTo>
                <a:cubicBezTo>
                  <a:pt x="135" y="76"/>
                  <a:pt x="135" y="76"/>
                  <a:pt x="135" y="76"/>
                </a:cubicBezTo>
                <a:lnTo>
                  <a:pt x="135" y="130"/>
                </a:lnTo>
                <a:close/>
              </a:path>
            </a:pathLst>
          </a:custGeom>
          <a:solidFill>
            <a:schemeClr val="bg1">
              <a:lumMod val="95000"/>
            </a:schemeClr>
          </a:solidFill>
          <a:ln>
            <a:noFill/>
          </a:ln>
          <a:effectLst>
            <a:outerShdw blurRad="50800" dist="38100" dir="5400000" algn="t" rotWithShape="0">
              <a:schemeClr val="tx1">
                <a:lumMod val="95000"/>
                <a:lumOff val="5000"/>
                <a:alpha val="70000"/>
              </a:schemeClr>
            </a:outerShdw>
          </a:effectLst>
        </p:spPr>
        <p:txBody>
          <a:bodyPr vert="horz" wrap="square" lIns="91440" tIns="45720" rIns="91440" bIns="45720" numCol="1" anchor="t" anchorCtr="0" compatLnSpc="1"/>
          <a:p>
            <a:pPr marL="0" marR="0" lvl="0" indent="0" algn="l" defTabSz="457200" rtl="0" eaLnBrk="1" fontAlgn="auto" latinLnBrk="0" hangingPunct="1">
              <a:lnSpc>
                <a:spcPct val="100000"/>
              </a:lnSpc>
              <a:spcBef>
                <a:spcPts val="0"/>
              </a:spcBef>
              <a:spcAft>
                <a:spcPts val="0"/>
              </a:spcAft>
              <a:buClrTx/>
              <a:buSzTx/>
              <a:buFontTx/>
              <a:buNone/>
            </a:pPr>
            <a:endParaRPr kumimoji="0" lang="en-US" sz="1800" b="0" i="0" u="none" strike="noStrike" kern="120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59460" y="917575"/>
            <a:ext cx="10788650" cy="5665470"/>
          </a:xfrm>
          <a:prstGeom prst="rect">
            <a:avLst/>
          </a:prstGeom>
        </p:spPr>
      </p:pic>
      <p:sp>
        <p:nvSpPr>
          <p:cNvPr id="3" name="文本框 2"/>
          <p:cNvSpPr txBox="1"/>
          <p:nvPr/>
        </p:nvSpPr>
        <p:spPr>
          <a:xfrm>
            <a:off x="2399030" y="295910"/>
            <a:ext cx="8171815"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智能视觉探索：基于YOLOv10与Gradio的实时对象检测Web应用</a:t>
            </a:r>
            <a:endParaRPr lang="zh-CN" altLang="en-US">
              <a:solidFill>
                <a:schemeClr val="accent1"/>
              </a:solidFill>
              <a:effectLst>
                <a:outerShdw blurRad="38100" dist="25400" dir="5400000" algn="ctr" rotWithShape="0">
                  <a:srgbClr val="6E747A">
                    <a:alpha val="43000"/>
                  </a:srgbClr>
                </a:outerShdw>
              </a:effectLst>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33350" y="-49530"/>
            <a:ext cx="12458700" cy="6957060"/>
          </a:xfrm>
          <a:prstGeom prst="rect">
            <a:avLst/>
          </a:prstGeom>
        </p:spPr>
      </p:pic>
      <p:sp>
        <p:nvSpPr>
          <p:cNvPr id="3" name="矩形 2"/>
          <p:cNvSpPr/>
          <p:nvPr/>
        </p:nvSpPr>
        <p:spPr>
          <a:xfrm>
            <a:off x="1040765" y="3954780"/>
            <a:ext cx="584200" cy="3067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40765" y="3954780"/>
            <a:ext cx="584200" cy="3067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custDataLst>
              <p:tags r:id="rId1"/>
            </p:custDataLst>
          </p:nvPr>
        </p:nvPicPr>
        <p:blipFill>
          <a:blip r:embed="rId2"/>
          <a:stretch>
            <a:fillRect/>
          </a:stretch>
        </p:blipFill>
        <p:spPr>
          <a:xfrm>
            <a:off x="60960" y="41910"/>
            <a:ext cx="12070080" cy="677418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rot="5400000">
            <a:off x="975360" y="-97536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直角三角形 8"/>
          <p:cNvSpPr/>
          <p:nvPr/>
        </p:nvSpPr>
        <p:spPr>
          <a:xfrm rot="5400000" flipH="1" flipV="1">
            <a:off x="7787642" y="2453640"/>
            <a:ext cx="3429000" cy="537972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9"/>
          <p:cNvSpPr/>
          <p:nvPr/>
        </p:nvSpPr>
        <p:spPr>
          <a:xfrm>
            <a:off x="392430" y="401548"/>
            <a:ext cx="11407140" cy="6054904"/>
          </a:xfrm>
          <a:prstGeom prst="roundRect">
            <a:avLst>
              <a:gd name="adj" fmla="val 4586"/>
            </a:avLst>
          </a:prstGeom>
          <a:solidFill>
            <a:schemeClr val="bg1"/>
          </a:soli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1" name="直接连接符 10"/>
          <p:cNvCxnSpPr/>
          <p:nvPr/>
        </p:nvCxnSpPr>
        <p:spPr>
          <a:xfrm>
            <a:off x="1884000" y="4234376"/>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84000" y="2623943"/>
            <a:ext cx="8424000" cy="0"/>
          </a:xfrm>
          <a:prstGeom prst="line">
            <a:avLst/>
          </a:prstGeom>
          <a:ln w="15875">
            <a:solidFill>
              <a:srgbClr val="3F3B3A"/>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045025" y="2488758"/>
            <a:ext cx="8942055" cy="1783715"/>
            <a:chOff x="2508242" y="2488758"/>
            <a:chExt cx="8942055" cy="1783715"/>
          </a:xfrm>
        </p:grpSpPr>
        <p:sp>
          <p:nvSpPr>
            <p:cNvPr id="12" name="文本框 11"/>
            <p:cNvSpPr txBox="1"/>
            <p:nvPr/>
          </p:nvSpPr>
          <p:spPr>
            <a:xfrm>
              <a:off x="5361644" y="3198725"/>
              <a:ext cx="6088653" cy="460375"/>
            </a:xfrm>
            <a:prstGeom prst="rect">
              <a:avLst/>
            </a:prstGeom>
            <a:noFill/>
          </p:spPr>
          <p:txBody>
            <a:bodyPr wrap="square" rtlCol="0">
              <a:spAutoFit/>
            </a:bodyPr>
            <a:lstStyle/>
            <a:p>
              <a:r>
                <a:rPr lang="zh-CN" altLang="en-US" sz="2400" dirty="0"/>
                <a:t>汇报完毕</a:t>
              </a:r>
              <a:r>
                <a:rPr lang="en-US" altLang="zh-CN" sz="2400" dirty="0"/>
                <a:t>-</a:t>
              </a:r>
              <a:r>
                <a:rPr lang="zh-CN" altLang="en-US" sz="2400" dirty="0"/>
                <a:t>敬请指导</a:t>
              </a:r>
              <a:endParaRPr lang="zh-CN" altLang="en-US" sz="2400" dirty="0"/>
            </a:p>
          </p:txBody>
        </p:sp>
        <p:sp>
          <p:nvSpPr>
            <p:cNvPr id="14" name="文本框 13"/>
            <p:cNvSpPr txBox="1"/>
            <p:nvPr/>
          </p:nvSpPr>
          <p:spPr>
            <a:xfrm>
              <a:off x="2508242" y="2488758"/>
              <a:ext cx="2011840" cy="1783715"/>
            </a:xfrm>
            <a:prstGeom prst="rect">
              <a:avLst/>
            </a:prstGeom>
            <a:noFill/>
          </p:spPr>
          <p:txBody>
            <a:bodyPr wrap="square" rtlCol="0">
              <a:spAutoFit/>
            </a:bodyPr>
            <a:lstStyle/>
            <a:p>
              <a:endParaRPr lang="zh-CN" altLang="en-US" sz="11000" dirty="0"/>
            </a:p>
          </p:txBody>
        </p:sp>
      </p:grpSp>
      <p:sp>
        <p:nvSpPr>
          <p:cNvPr id="16" name="Freeform 27"/>
          <p:cNvSpPr/>
          <p:nvPr/>
        </p:nvSpPr>
        <p:spPr>
          <a:xfrm>
            <a:off x="5561661" y="1376190"/>
            <a:ext cx="1068678" cy="1078086"/>
          </a:xfrm>
          <a:custGeom>
            <a:avLst/>
            <a:gdLst/>
            <a:ahLst/>
            <a:cxnLst>
              <a:cxn ang="0">
                <a:pos x="wd2" y="hd2"/>
              </a:cxn>
              <a:cxn ang="5400000">
                <a:pos x="wd2" y="hd2"/>
              </a:cxn>
              <a:cxn ang="10800000">
                <a:pos x="wd2" y="hd2"/>
              </a:cxn>
              <a:cxn ang="16200000">
                <a:pos x="wd2" y="hd2"/>
              </a:cxn>
            </a:cxnLst>
            <a:rect l="0" t="0" r="r" b="b"/>
            <a:pathLst>
              <a:path w="20792" h="20761" extrusionOk="0">
                <a:moveTo>
                  <a:pt x="20241" y="17586"/>
                </a:moveTo>
                <a:cubicBezTo>
                  <a:pt x="14805" y="12186"/>
                  <a:pt x="14805" y="12186"/>
                  <a:pt x="14805" y="12186"/>
                </a:cubicBezTo>
                <a:cubicBezTo>
                  <a:pt x="14364" y="11748"/>
                  <a:pt x="13923" y="11602"/>
                  <a:pt x="13335" y="11602"/>
                </a:cubicBezTo>
                <a:cubicBezTo>
                  <a:pt x="12160" y="10289"/>
                  <a:pt x="12160" y="10289"/>
                  <a:pt x="12160" y="10289"/>
                </a:cubicBezTo>
                <a:cubicBezTo>
                  <a:pt x="13923" y="7808"/>
                  <a:pt x="13629" y="4159"/>
                  <a:pt x="11278" y="1970"/>
                </a:cubicBezTo>
                <a:cubicBezTo>
                  <a:pt x="8780" y="-657"/>
                  <a:pt x="4519" y="-657"/>
                  <a:pt x="1874" y="1970"/>
                </a:cubicBezTo>
                <a:cubicBezTo>
                  <a:pt x="-624" y="4451"/>
                  <a:pt x="-624" y="8684"/>
                  <a:pt x="1874" y="11311"/>
                </a:cubicBezTo>
                <a:cubicBezTo>
                  <a:pt x="4225" y="13500"/>
                  <a:pt x="7752" y="13792"/>
                  <a:pt x="10396" y="12040"/>
                </a:cubicBezTo>
                <a:cubicBezTo>
                  <a:pt x="11719" y="13354"/>
                  <a:pt x="11719" y="13354"/>
                  <a:pt x="11719" y="13354"/>
                </a:cubicBezTo>
                <a:cubicBezTo>
                  <a:pt x="11719" y="13792"/>
                  <a:pt x="11866" y="14229"/>
                  <a:pt x="12160" y="14667"/>
                </a:cubicBezTo>
                <a:cubicBezTo>
                  <a:pt x="17743" y="20213"/>
                  <a:pt x="17743" y="20213"/>
                  <a:pt x="17743" y="20213"/>
                </a:cubicBezTo>
                <a:cubicBezTo>
                  <a:pt x="18478" y="20943"/>
                  <a:pt x="19654" y="20943"/>
                  <a:pt x="20241" y="20213"/>
                </a:cubicBezTo>
                <a:cubicBezTo>
                  <a:pt x="20976" y="19484"/>
                  <a:pt x="20976" y="18316"/>
                  <a:pt x="20241" y="17586"/>
                </a:cubicBezTo>
                <a:close/>
                <a:moveTo>
                  <a:pt x="10103" y="9997"/>
                </a:moveTo>
                <a:cubicBezTo>
                  <a:pt x="8192" y="11894"/>
                  <a:pt x="5107" y="11894"/>
                  <a:pt x="3196" y="9997"/>
                </a:cubicBezTo>
                <a:cubicBezTo>
                  <a:pt x="1286" y="8100"/>
                  <a:pt x="1286" y="5035"/>
                  <a:pt x="3196" y="3284"/>
                </a:cubicBezTo>
                <a:cubicBezTo>
                  <a:pt x="5107" y="1386"/>
                  <a:pt x="8192" y="1386"/>
                  <a:pt x="10103" y="3284"/>
                </a:cubicBezTo>
                <a:cubicBezTo>
                  <a:pt x="12013" y="5035"/>
                  <a:pt x="12013" y="8100"/>
                  <a:pt x="10103" y="9997"/>
                </a:cubicBezTo>
                <a:close/>
                <a:moveTo>
                  <a:pt x="7164" y="3284"/>
                </a:moveTo>
                <a:cubicBezTo>
                  <a:pt x="5107" y="2846"/>
                  <a:pt x="2756" y="5035"/>
                  <a:pt x="3196" y="7078"/>
                </a:cubicBezTo>
                <a:cubicBezTo>
                  <a:pt x="3490" y="7954"/>
                  <a:pt x="4225" y="8246"/>
                  <a:pt x="4372" y="7954"/>
                </a:cubicBezTo>
                <a:cubicBezTo>
                  <a:pt x="4666" y="7662"/>
                  <a:pt x="4372" y="7224"/>
                  <a:pt x="4372" y="6786"/>
                </a:cubicBezTo>
                <a:cubicBezTo>
                  <a:pt x="4078" y="5473"/>
                  <a:pt x="5547" y="4013"/>
                  <a:pt x="6870" y="4305"/>
                </a:cubicBezTo>
                <a:cubicBezTo>
                  <a:pt x="7311" y="4451"/>
                  <a:pt x="7752" y="4597"/>
                  <a:pt x="8045" y="4451"/>
                </a:cubicBezTo>
                <a:cubicBezTo>
                  <a:pt x="8339" y="4159"/>
                  <a:pt x="7898" y="3429"/>
                  <a:pt x="7164" y="3284"/>
                </a:cubicBezTo>
                <a:close/>
              </a:path>
            </a:pathLst>
          </a:custGeom>
          <a:solidFill>
            <a:srgbClr val="0070C0"/>
          </a:solidFill>
          <a:ln w="12700" cap="flat">
            <a:noFill/>
            <a:miter lim="400000"/>
          </a:ln>
          <a:effectLst/>
        </p:spPr>
        <p:txBody>
          <a:bodyPr wrap="square" lIns="91439" tIns="91439" rIns="91439" bIns="91439" numCol="1" anchor="t">
            <a:noAutofit/>
          </a:bodyPr>
          <a:lstStyle/>
          <a:p/>
        </p:txBody>
      </p:sp>
      <p:sp>
        <p:nvSpPr>
          <p:cNvPr id="18" name="矩形 17"/>
          <p:cNvSpPr/>
          <p:nvPr/>
        </p:nvSpPr>
        <p:spPr>
          <a:xfrm>
            <a:off x="11083616"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871324"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659032" y="581460"/>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5400000">
            <a:off x="572342" y="5740497"/>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5400000">
            <a:off x="572342" y="5528205"/>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5400000">
            <a:off x="572342" y="5315913"/>
            <a:ext cx="115200" cy="115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751445" y="5210810"/>
            <a:ext cx="3447415" cy="645160"/>
          </a:xfrm>
          <a:prstGeom prst="rect">
            <a:avLst/>
          </a:prstGeom>
          <a:noFill/>
        </p:spPr>
        <p:txBody>
          <a:bodyPr wrap="square" rtlCol="0">
            <a:spAutoFit/>
          </a:bodyPr>
          <a:lstStyle/>
          <a:p>
            <a:r>
              <a:rPr lang="zh-CN" altLang="en-US"/>
              <a:t>汇报人：孟凡千</a:t>
            </a:r>
            <a:endParaRPr lang="zh-CN" altLang="en-US"/>
          </a:p>
          <a:p>
            <a:r>
              <a:rPr lang="zh-CN" altLang="en-US"/>
              <a:t>小组成员：罗欧栗</a:t>
            </a:r>
            <a:r>
              <a:rPr lang="en-US" altLang="zh-CN"/>
              <a:t> </a:t>
            </a:r>
            <a:r>
              <a:rPr lang="zh-CN" altLang="en-US"/>
              <a:t>鲍捷</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
          <p:cNvPicPr>
            <a:picLocks noChangeAspect="1"/>
          </p:cNvPicPr>
          <p:nvPr>
            <p:custDataLst>
              <p:tags r:id="rId1"/>
            </p:custDataLst>
          </p:nvPr>
        </p:nvPicPr>
        <p:blipFill>
          <a:blip r:embed="rId2"/>
          <a:stretch>
            <a:fillRect/>
          </a:stretch>
        </p:blipFill>
        <p:spPr>
          <a:xfrm>
            <a:off x="1616075" y="918845"/>
            <a:ext cx="8415020" cy="5148580"/>
          </a:xfrm>
          <a:prstGeom prst="rect">
            <a:avLst/>
          </a:prstGeom>
          <a:noFill/>
          <a:ln>
            <a:noFill/>
          </a:ln>
        </p:spPr>
      </p:pic>
      <p:sp>
        <p:nvSpPr>
          <p:cNvPr id="100" name="文本框 99"/>
          <p:cNvSpPr txBox="1"/>
          <p:nvPr/>
        </p:nvSpPr>
        <p:spPr>
          <a:xfrm>
            <a:off x="528955" y="550545"/>
            <a:ext cx="5080000" cy="368300"/>
          </a:xfrm>
          <a:prstGeom prst="rect">
            <a:avLst/>
          </a:prstGeom>
          <a:noFill/>
          <a:ln w="9525">
            <a:noFill/>
          </a:ln>
        </p:spPr>
        <p:txBody>
          <a:bodyPr>
            <a:spAutoFit/>
          </a:bodyPr>
          <a:p>
            <a:pPr indent="0"/>
            <a:r>
              <a:rPr lang="zh-CN" b="0">
                <a:latin typeface="Calibri" panose="020F0502020204030204" charset="0"/>
                <a:ea typeface="宋体" panose="02010600030101010101" pitchFamily="2" charset="-122"/>
              </a:rPr>
              <a:t>其他模型在</a:t>
            </a:r>
            <a:r>
              <a:rPr lang="en-US" b="0">
                <a:latin typeface="Calibri" panose="020F0502020204030204" charset="0"/>
                <a:ea typeface="宋体" panose="02010600030101010101" pitchFamily="2" charset="-122"/>
              </a:rPr>
              <a:t>BCCD</a:t>
            </a:r>
            <a:r>
              <a:rPr lang="zh-CN" b="0">
                <a:latin typeface="Calibri" panose="020F0502020204030204" charset="0"/>
                <a:ea typeface="宋体" panose="02010600030101010101" pitchFamily="2" charset="-122"/>
              </a:rPr>
              <a:t>数据集上面的结果：</a:t>
            </a:r>
            <a:endParaRPr lang="zh-CN" altLang="en-US" b="0">
              <a:latin typeface="Calibri" panose="020F0502020204030204" charset="0"/>
              <a:ea typeface="宋体" panose="02010600030101010101" pitchFamily="2"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custDataLst>
              <p:tags r:id="rId1"/>
            </p:custDataLst>
          </p:nvPr>
        </p:nvSpPr>
        <p:spPr>
          <a:xfrm>
            <a:off x="609600" y="1135631"/>
            <a:ext cx="4645254" cy="4174478"/>
          </a:xfrm>
          <a:prstGeom prst="roundRect">
            <a:avLst>
              <a:gd name="adj" fmla="val 7734"/>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a:p>
        </p:txBody>
      </p:sp>
      <p:sp>
        <p:nvSpPr>
          <p:cNvPr id="29" name="圆角矩形 28"/>
          <p:cNvSpPr/>
          <p:nvPr>
            <p:custDataLst>
              <p:tags r:id="rId2"/>
            </p:custDataLst>
          </p:nvPr>
        </p:nvSpPr>
        <p:spPr>
          <a:xfrm>
            <a:off x="6415835" y="1135631"/>
            <a:ext cx="4645254" cy="4174478"/>
          </a:xfrm>
          <a:prstGeom prst="roundRect">
            <a:avLst>
              <a:gd name="adj" fmla="val 7734"/>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a:sym typeface="+mn-ea"/>
            </a:endParaRPr>
          </a:p>
        </p:txBody>
      </p:sp>
      <p:sp>
        <p:nvSpPr>
          <p:cNvPr id="35" name="圆角矩形 34"/>
          <p:cNvSpPr/>
          <p:nvPr>
            <p:custDataLst>
              <p:tags r:id="rId3"/>
            </p:custDataLst>
          </p:nvPr>
        </p:nvSpPr>
        <p:spPr>
          <a:xfrm>
            <a:off x="837009" y="1299206"/>
            <a:ext cx="4645254" cy="4174478"/>
          </a:xfrm>
          <a:prstGeom prst="roundRect">
            <a:avLst>
              <a:gd name="adj" fmla="val 7734"/>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ltLang="zh-CN" dirty="0"/>
          </a:p>
        </p:txBody>
      </p:sp>
      <p:sp>
        <p:nvSpPr>
          <p:cNvPr id="36" name="圆角矩形 35"/>
          <p:cNvSpPr/>
          <p:nvPr>
            <p:custDataLst>
              <p:tags r:id="rId4"/>
            </p:custDataLst>
          </p:nvPr>
        </p:nvSpPr>
        <p:spPr>
          <a:xfrm>
            <a:off x="1132241" y="1547893"/>
            <a:ext cx="4645254" cy="4174478"/>
          </a:xfrm>
          <a:prstGeom prst="roundRect">
            <a:avLst>
              <a:gd name="adj" fmla="val 7734"/>
            </a:avLst>
          </a:prstGeom>
          <a:gradFill>
            <a:gsLst>
              <a:gs pos="0">
                <a:schemeClr val="accent1"/>
              </a:gs>
              <a:gs pos="100000">
                <a:schemeClr val="accent1">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45" name="文本框 44"/>
          <p:cNvSpPr txBox="1"/>
          <p:nvPr>
            <p:custDataLst>
              <p:tags r:id="rId5"/>
            </p:custDataLst>
          </p:nvPr>
        </p:nvSpPr>
        <p:spPr>
          <a:xfrm>
            <a:off x="1306455" y="1820517"/>
            <a:ext cx="4299486" cy="3653167"/>
          </a:xfrm>
          <a:prstGeom prst="rect">
            <a:avLst/>
          </a:prstGeom>
          <a:noFill/>
        </p:spPr>
        <p:txBody>
          <a:bodyPr wrap="square" rtlCol="0" anchor="ctr" anchorCtr="0">
            <a:normAutofit/>
          </a:bodyPr>
          <a:lstStyle/>
          <a:p>
            <a:pPr marL="0" lvl="0" indent="0" algn="l" fontAlgn="auto">
              <a:lnSpc>
                <a:spcPct val="100000"/>
              </a:lnSpc>
              <a:spcBef>
                <a:spcPts val="0"/>
              </a:spcBef>
              <a:spcAft>
                <a:spcPts val="800"/>
              </a:spcAft>
              <a:buSzPct val="100000"/>
            </a:pPr>
            <a:r>
              <a:rPr lang="en-US" altLang="zh-CN" sz="4000" spc="320">
                <a:solidFill>
                  <a:schemeClr val="lt1"/>
                </a:solidFill>
                <a:uFillTx/>
                <a:latin typeface="Arial" panose="020B0604020202020204" pitchFamily="34" charset="0"/>
                <a:ea typeface="微软雅黑" panose="020B0503020204020204" charset="-122"/>
              </a:rPr>
              <a:t>传统算法</a:t>
            </a:r>
            <a:endParaRPr lang="en-US" altLang="zh-CN" sz="4000" spc="320">
              <a:solidFill>
                <a:schemeClr val="lt1"/>
              </a:solidFill>
              <a:uFillTx/>
              <a:latin typeface="Arial" panose="020B0604020202020204" pitchFamily="34" charset="0"/>
              <a:ea typeface="微软雅黑" panose="020B0503020204020204" charset="-122"/>
            </a:endParaRPr>
          </a:p>
        </p:txBody>
      </p:sp>
      <p:sp>
        <p:nvSpPr>
          <p:cNvPr id="37" name="圆角矩形 36"/>
          <p:cNvSpPr/>
          <p:nvPr>
            <p:custDataLst>
              <p:tags r:id="rId6"/>
            </p:custDataLst>
          </p:nvPr>
        </p:nvSpPr>
        <p:spPr>
          <a:xfrm>
            <a:off x="6643244" y="1299206"/>
            <a:ext cx="4645254" cy="4174478"/>
          </a:xfrm>
          <a:prstGeom prst="roundRect">
            <a:avLst>
              <a:gd name="adj" fmla="val 7734"/>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en-US" altLang="zh-CN" dirty="0">
              <a:sym typeface="+mn-ea"/>
            </a:endParaRPr>
          </a:p>
        </p:txBody>
      </p:sp>
      <p:sp>
        <p:nvSpPr>
          <p:cNvPr id="38" name="圆角矩形 37"/>
          <p:cNvSpPr/>
          <p:nvPr>
            <p:custDataLst>
              <p:tags r:id="rId7"/>
            </p:custDataLst>
          </p:nvPr>
        </p:nvSpPr>
        <p:spPr>
          <a:xfrm>
            <a:off x="6938476" y="1547893"/>
            <a:ext cx="4645254" cy="4174478"/>
          </a:xfrm>
          <a:prstGeom prst="roundRect">
            <a:avLst>
              <a:gd name="adj" fmla="val 7734"/>
            </a:avLst>
          </a:prstGeom>
          <a:gradFill>
            <a:gsLst>
              <a:gs pos="0">
                <a:schemeClr val="accent2"/>
              </a:gs>
              <a:gs pos="100000">
                <a:schemeClr val="accent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ym typeface="+mn-ea"/>
            </a:endParaRPr>
          </a:p>
        </p:txBody>
      </p:sp>
      <p:sp>
        <p:nvSpPr>
          <p:cNvPr id="39" name="文本框 38"/>
          <p:cNvSpPr txBox="1"/>
          <p:nvPr>
            <p:custDataLst>
              <p:tags r:id="rId8"/>
            </p:custDataLst>
          </p:nvPr>
        </p:nvSpPr>
        <p:spPr>
          <a:xfrm>
            <a:off x="7112690" y="1820517"/>
            <a:ext cx="4299486" cy="3653167"/>
          </a:xfrm>
          <a:prstGeom prst="rect">
            <a:avLst/>
          </a:prstGeom>
          <a:noFill/>
        </p:spPr>
        <p:txBody>
          <a:bodyPr wrap="square" rtlCol="0" anchor="ctr" anchorCtr="0">
            <a:normAutofit/>
          </a:bodyPr>
          <a:lstStyle/>
          <a:p>
            <a:pPr marL="0" lvl="0" indent="0" algn="l" fontAlgn="auto">
              <a:lnSpc>
                <a:spcPct val="100000"/>
              </a:lnSpc>
              <a:spcBef>
                <a:spcPts val="0"/>
              </a:spcBef>
              <a:spcAft>
                <a:spcPts val="800"/>
              </a:spcAft>
              <a:buSzPct val="100000"/>
            </a:pPr>
            <a:r>
              <a:rPr lang="en-US" altLang="zh-CN" sz="4000" spc="320">
                <a:solidFill>
                  <a:schemeClr val="lt1"/>
                </a:solidFill>
                <a:uFillTx/>
                <a:latin typeface="Arial" panose="020B0604020202020204" pitchFamily="34" charset="0"/>
                <a:ea typeface="微软雅黑" panose="020B0503020204020204" charset="-122"/>
              </a:rPr>
              <a:t>深度学习算法</a:t>
            </a:r>
            <a:endParaRPr lang="en-US" altLang="zh-CN" sz="4000" spc="320">
              <a:solidFill>
                <a:schemeClr val="lt1"/>
              </a:solidFill>
              <a:uFillTx/>
              <a:latin typeface="Arial" panose="020B0604020202020204" pitchFamily="34" charset="0"/>
              <a:ea typeface="微软雅黑" panose="020B0503020204020204"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292800" y="304200"/>
            <a:ext cx="11606400" cy="6249600"/>
          </a:xfrm>
          <a:prstGeom prst="rect">
            <a:avLst/>
          </a:prstGeom>
          <a:solidFill>
            <a:schemeClr val="l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1" name="文本框 10"/>
          <p:cNvSpPr txBox="1"/>
          <p:nvPr>
            <p:custDataLst>
              <p:tags r:id="rId2"/>
            </p:custDataLst>
          </p:nvPr>
        </p:nvSpPr>
        <p:spPr>
          <a:xfrm>
            <a:off x="914362" y="1066784"/>
            <a:ext cx="10363276"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en-US" altLang="zh-CN" sz="4400" b="1" spc="280">
                <a:solidFill>
                  <a:schemeClr val="accent1"/>
                </a:solidFill>
                <a:uFillTx/>
                <a:latin typeface="微软雅黑" panose="020B0503020204020204" charset="-122"/>
                <a:ea typeface="微软雅黑" panose="020B0503020204020204" charset="-122"/>
              </a:rPr>
              <a:t>1.使用传统算法来进行细胞的计数</a:t>
            </a:r>
            <a:endParaRPr lang="en-US" altLang="zh-CN" sz="4400" b="1" spc="280">
              <a:solidFill>
                <a:schemeClr val="accent1"/>
              </a:solidFill>
              <a:uFillTx/>
              <a:latin typeface="微软雅黑" panose="020B0503020204020204" charset="-122"/>
              <a:ea typeface="微软雅黑" panose="020B0503020204020204" charset="-122"/>
            </a:endParaRPr>
          </a:p>
        </p:txBody>
      </p:sp>
      <p:pic>
        <p:nvPicPr>
          <p:cNvPr id="12" name="图片 11"/>
          <p:cNvPicPr>
            <a:picLocks noChangeAspect="1"/>
          </p:cNvPicPr>
          <p:nvPr>
            <p:custDataLst>
              <p:tags r:id="rId3"/>
            </p:custDataLst>
          </p:nvPr>
        </p:nvPicPr>
        <p:blipFill rotWithShape="1">
          <a:blip r:embed="rId4"/>
          <a:srcRect l="6250" r="6250"/>
          <a:stretch>
            <a:fillRect/>
          </a:stretch>
        </p:blipFill>
        <p:spPr>
          <a:xfrm>
            <a:off x="914368" y="2133592"/>
            <a:ext cx="3200425" cy="3657625"/>
          </a:xfrm>
          <a:custGeom>
            <a:avLst/>
            <a:gdLst/>
            <a:ahLst/>
            <a:cxnLst>
              <a:cxn ang="3">
                <a:pos x="hc" y="t"/>
              </a:cxn>
              <a:cxn ang="cd2">
                <a:pos x="l" y="vc"/>
              </a:cxn>
              <a:cxn ang="cd4">
                <a:pos x="hc" y="b"/>
              </a:cxn>
              <a:cxn ang="0">
                <a:pos x="r" y="vc"/>
              </a:cxn>
            </a:cxnLst>
            <a:rect l="l" t="t" r="r" b="b"/>
            <a:pathLst>
              <a:path w="5040" h="5760">
                <a:moveTo>
                  <a:pt x="0" y="0"/>
                </a:moveTo>
                <a:lnTo>
                  <a:pt x="5040" y="0"/>
                </a:lnTo>
                <a:lnTo>
                  <a:pt x="5040" y="5760"/>
                </a:lnTo>
                <a:lnTo>
                  <a:pt x="0" y="5760"/>
                </a:lnTo>
                <a:lnTo>
                  <a:pt x="0" y="0"/>
                </a:lnTo>
                <a:close/>
              </a:path>
            </a:pathLst>
          </a:custGeom>
        </p:spPr>
      </p:pic>
      <p:pic>
        <p:nvPicPr>
          <p:cNvPr id="13" name="图片 12"/>
          <p:cNvPicPr>
            <a:picLocks noChangeAspect="1"/>
          </p:cNvPicPr>
          <p:nvPr>
            <p:custDataLst>
              <p:tags r:id="rId5"/>
            </p:custDataLst>
          </p:nvPr>
        </p:nvPicPr>
        <p:blipFill rotWithShape="1">
          <a:blip r:embed="rId6"/>
          <a:srcRect l="7031" r="7031"/>
          <a:stretch>
            <a:fillRect/>
          </a:stretch>
        </p:blipFill>
        <p:spPr>
          <a:xfrm>
            <a:off x="4419603" y="2133592"/>
            <a:ext cx="3143275" cy="3657625"/>
          </a:xfrm>
          <a:custGeom>
            <a:avLst/>
            <a:gdLst/>
            <a:ahLst/>
            <a:cxnLst>
              <a:cxn ang="3">
                <a:pos x="hc" y="t"/>
              </a:cxn>
              <a:cxn ang="cd2">
                <a:pos x="l" y="vc"/>
              </a:cxn>
              <a:cxn ang="cd4">
                <a:pos x="hc" y="b"/>
              </a:cxn>
              <a:cxn ang="0">
                <a:pos x="r" y="vc"/>
              </a:cxn>
            </a:cxnLst>
            <a:rect l="l" t="t" r="r" b="b"/>
            <a:pathLst>
              <a:path w="5280" h="5760">
                <a:moveTo>
                  <a:pt x="0" y="0"/>
                </a:moveTo>
                <a:lnTo>
                  <a:pt x="5280" y="0"/>
                </a:lnTo>
                <a:lnTo>
                  <a:pt x="5280" y="5760"/>
                </a:lnTo>
                <a:lnTo>
                  <a:pt x="0" y="5760"/>
                </a:lnTo>
                <a:lnTo>
                  <a:pt x="0" y="0"/>
                </a:lnTo>
                <a:close/>
              </a:path>
            </a:pathLst>
          </a:custGeom>
        </p:spPr>
      </p:pic>
      <p:pic>
        <p:nvPicPr>
          <p:cNvPr id="14" name="图片 13"/>
          <p:cNvPicPr>
            <a:picLocks noChangeAspect="1"/>
          </p:cNvPicPr>
          <p:nvPr>
            <p:custDataLst>
              <p:tags r:id="rId7"/>
            </p:custDataLst>
          </p:nvPr>
        </p:nvPicPr>
        <p:blipFill rotWithShape="1">
          <a:blip r:embed="rId8"/>
          <a:srcRect l="3386" r="3386"/>
          <a:stretch>
            <a:fillRect/>
          </a:stretch>
        </p:blipFill>
        <p:spPr>
          <a:xfrm>
            <a:off x="7867682" y="2133592"/>
            <a:ext cx="3409950" cy="3657625"/>
          </a:xfrm>
          <a:custGeom>
            <a:avLst/>
            <a:gdLst/>
            <a:ahLst/>
            <a:cxnLst>
              <a:cxn ang="3">
                <a:pos x="hc" y="t"/>
              </a:cxn>
              <a:cxn ang="cd2">
                <a:pos x="l" y="vc"/>
              </a:cxn>
              <a:cxn ang="cd4">
                <a:pos x="hc" y="b"/>
              </a:cxn>
              <a:cxn ang="0">
                <a:pos x="r" y="vc"/>
              </a:cxn>
            </a:cxnLst>
            <a:rect l="l" t="t" r="r" b="b"/>
            <a:pathLst>
              <a:path w="5040" h="5760">
                <a:moveTo>
                  <a:pt x="0" y="0"/>
                </a:moveTo>
                <a:lnTo>
                  <a:pt x="5040" y="0"/>
                </a:lnTo>
                <a:lnTo>
                  <a:pt x="5040" y="5760"/>
                </a:lnTo>
                <a:lnTo>
                  <a:pt x="0" y="5760"/>
                </a:lnTo>
                <a:lnTo>
                  <a:pt x="0" y="0"/>
                </a:lnTo>
                <a:close/>
              </a:path>
            </a:pathLst>
          </a:cu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1950" y="235585"/>
            <a:ext cx="4064000" cy="368300"/>
          </a:xfrm>
          <a:prstGeom prst="rect">
            <a:avLst/>
          </a:prstGeom>
          <a:noFill/>
        </p:spPr>
        <p:txBody>
          <a:bodyPr wrap="square" rtlCol="0">
            <a:spAutoFit/>
          </a:bodyPr>
          <a:lstStyle/>
          <a:p>
            <a:r>
              <a:rPr lang="en-US" altLang="zh-CN"/>
              <a:t>2.yolov5</a:t>
            </a:r>
            <a:r>
              <a:rPr lang="zh-CN" altLang="en-US"/>
              <a:t>算法</a:t>
            </a:r>
            <a:endParaRPr lang="zh-CN" altLang="en-US"/>
          </a:p>
        </p:txBody>
      </p:sp>
      <p:grpSp>
        <p:nvGrpSpPr>
          <p:cNvPr id="3" name="组合 2"/>
          <p:cNvGrpSpPr/>
          <p:nvPr/>
        </p:nvGrpSpPr>
        <p:grpSpPr>
          <a:xfrm rot="0">
            <a:off x="0" y="744220"/>
            <a:ext cx="12110720" cy="5369560"/>
            <a:chOff x="0" y="1172"/>
            <a:chExt cx="19072" cy="8456"/>
          </a:xfrm>
        </p:grpSpPr>
        <p:pic>
          <p:nvPicPr>
            <p:cNvPr id="6" name="图片 5" descr="yolov5s"/>
            <p:cNvPicPr>
              <a:picLocks noChangeAspect="1"/>
            </p:cNvPicPr>
            <p:nvPr/>
          </p:nvPicPr>
          <p:blipFill>
            <a:blip r:embed="rId1"/>
            <a:srcRect b="3514"/>
            <a:stretch>
              <a:fillRect/>
            </a:stretch>
          </p:blipFill>
          <p:spPr>
            <a:xfrm>
              <a:off x="0" y="1172"/>
              <a:ext cx="19072" cy="8456"/>
            </a:xfrm>
            <a:prstGeom prst="rect">
              <a:avLst/>
            </a:prstGeom>
          </p:spPr>
        </p:pic>
        <p:sp>
          <p:nvSpPr>
            <p:cNvPr id="7" name="右箭头 6">
              <a:hlinkClick r:id="rId2" action="ppaction://hlinksldjump"/>
            </p:cNvPr>
            <p:cNvSpPr/>
            <p:nvPr/>
          </p:nvSpPr>
          <p:spPr>
            <a:xfrm>
              <a:off x="1710" y="2371"/>
              <a:ext cx="357" cy="343"/>
            </a:xfrm>
            <a:prstGeom prst="righ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a:hlinkClick r:id="rId3" action="ppaction://hlinksldjump"/>
            </p:cNvPr>
            <p:cNvSpPr/>
            <p:nvPr>
              <p:custDataLst>
                <p:tags r:id="rId4"/>
              </p:custDataLst>
            </p:nvPr>
          </p:nvSpPr>
          <p:spPr>
            <a:xfrm>
              <a:off x="2795" y="2371"/>
              <a:ext cx="357" cy="343"/>
            </a:xfrm>
            <a:prstGeom prst="righ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a:hlinkClick r:id="rId5" action="ppaction://hlinksldjump"/>
            </p:cNvPr>
            <p:cNvSpPr/>
            <p:nvPr>
              <p:custDataLst>
                <p:tags r:id="rId6"/>
              </p:custDataLst>
            </p:nvPr>
          </p:nvSpPr>
          <p:spPr>
            <a:xfrm>
              <a:off x="13560" y="1286"/>
              <a:ext cx="357" cy="343"/>
            </a:xfrm>
            <a:prstGeom prst="rightArrow">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7"/>
              </p:custDataLst>
            </p:nvPr>
          </p:nvPicPr>
          <p:blipFill>
            <a:blip r:embed="rId8"/>
            <a:stretch>
              <a:fillRect/>
            </a:stretch>
          </p:blipFill>
          <p:spPr>
            <a:xfrm>
              <a:off x="5166" y="3540"/>
              <a:ext cx="3243" cy="2377"/>
            </a:xfrm>
            <a:prstGeom prst="rect">
              <a:avLst/>
            </a:prstGeom>
          </p:spPr>
        </p:pic>
      </p:grpSp>
      <p:sp>
        <p:nvSpPr>
          <p:cNvPr id="5" name="文本框 4"/>
          <p:cNvSpPr txBox="1"/>
          <p:nvPr/>
        </p:nvSpPr>
        <p:spPr>
          <a:xfrm>
            <a:off x="265430" y="1723390"/>
            <a:ext cx="714375" cy="231140"/>
          </a:xfrm>
          <a:prstGeom prst="rect">
            <a:avLst/>
          </a:prstGeom>
          <a:solidFill>
            <a:schemeClr val="bg1"/>
          </a:solidFill>
          <a:ln>
            <a:solidFill>
              <a:schemeClr val="bg1"/>
            </a:solidFill>
          </a:ln>
        </p:spPr>
        <p:txBody>
          <a:bodyPr wrap="square" rtlCol="0">
            <a:spAutoFit/>
          </a:bodyPr>
          <a:lstStyle/>
          <a:p>
            <a:r>
              <a:rPr lang="en-US" altLang="zh-CN" sz="900" b="1" dirty="0">
                <a:latin typeface="Times New Roman" panose="02020603050405020304" pitchFamily="18" charset="0"/>
                <a:cs typeface="Times New Roman" panose="02020603050405020304" pitchFamily="18" charset="0"/>
              </a:rPr>
              <a:t>416*416*3</a:t>
            </a:r>
            <a:endParaRPr lang="zh-CN" altLang="en-US" sz="9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505200"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lt1"/>
              </a:solidFill>
              <a:latin typeface="微软雅黑" panose="020B0503020204020204" charset="-122"/>
              <a:ea typeface="微软雅黑" panose="020B0503020204020204" charset="-122"/>
              <a:sym typeface="+mn-ea"/>
            </a:endParaRPr>
          </a:p>
        </p:txBody>
      </p:sp>
      <p:sp>
        <p:nvSpPr>
          <p:cNvPr id="17" name="矩形 16"/>
          <p:cNvSpPr/>
          <p:nvPr>
            <p:custDataLst>
              <p:tags r:id="rId2"/>
            </p:custDataLst>
          </p:nvPr>
        </p:nvSpPr>
        <p:spPr>
          <a:xfrm>
            <a:off x="304800" y="304800"/>
            <a:ext cx="3201035" cy="6096000"/>
          </a:xfrm>
          <a:prstGeom prst="rect">
            <a:avLst/>
          </a:prstGeom>
          <a:noFill/>
          <a:ln w="19050">
            <a:solidFill>
              <a:srgbClr val="FFFFFF"/>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8" name="矩形 17"/>
          <p:cNvSpPr/>
          <p:nvPr>
            <p:custDataLst>
              <p:tags r:id="rId3"/>
            </p:custDataLst>
          </p:nvPr>
        </p:nvSpPr>
        <p:spPr>
          <a:xfrm>
            <a:off x="3505835" y="304800"/>
            <a:ext cx="8228965" cy="6096000"/>
          </a:xfrm>
          <a:prstGeom prst="rect">
            <a:avLst/>
          </a:prstGeom>
          <a:noFill/>
          <a:ln w="19050">
            <a:solidFill>
              <a:schemeClr val="dk2"/>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19" name="任意多边形: 形状 6"/>
          <p:cNvSpPr>
            <a:spLocks noChangeAspect="1"/>
          </p:cNvSpPr>
          <p:nvPr>
            <p:custDataLst>
              <p:tags r:id="rId4"/>
            </p:custDataLst>
          </p:nvPr>
        </p:nvSpPr>
        <p:spPr>
          <a:xfrm rot="10800000">
            <a:off x="12914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20" name="任意多边形: 形状 7"/>
          <p:cNvSpPr>
            <a:spLocks noChangeAspect="1"/>
          </p:cNvSpPr>
          <p:nvPr>
            <p:custDataLst>
              <p:tags r:id="rId5"/>
            </p:custDataLst>
          </p:nvPr>
        </p:nvSpPr>
        <p:spPr>
          <a:xfrm rot="10800000">
            <a:off x="686632" y="4690864"/>
            <a:ext cx="456285" cy="926465"/>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solidFill>
            <a:schemeClr val="l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20000"/>
              </a:lnSpc>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charset="-122"/>
              <a:ea typeface="微软雅黑" panose="020B0503020204020204" charset="-122"/>
              <a:sym typeface="Arial" panose="020B0604020202020204" pitchFamily="34" charset="0"/>
            </a:endParaRPr>
          </a:p>
        </p:txBody>
      </p:sp>
      <p:sp>
        <p:nvSpPr>
          <p:cNvPr id="2" name="文本框 1"/>
          <p:cNvSpPr txBox="1"/>
          <p:nvPr>
            <p:custDataLst>
              <p:tags r:id="rId6"/>
            </p:custDataLst>
          </p:nvPr>
        </p:nvSpPr>
        <p:spPr>
          <a:xfrm>
            <a:off x="609600" y="1219200"/>
            <a:ext cx="2590800" cy="1371600"/>
          </a:xfrm>
          <a:prstGeom prst="rect">
            <a:avLst/>
          </a:prstGeom>
          <a:noFill/>
        </p:spPr>
        <p:txBody>
          <a:bodyPr wrap="square" lIns="63500" tIns="25400" rIns="63500" bIns="25400" rtlCol="0" anchor="t" anchorCtr="0">
            <a:normAutofit/>
          </a:bodyPr>
          <a:lstStyle/>
          <a:p>
            <a:pPr marL="0" indent="0" algn="l">
              <a:lnSpc>
                <a:spcPct val="110000"/>
              </a:lnSpc>
              <a:spcBef>
                <a:spcPts val="0"/>
              </a:spcBef>
              <a:spcAft>
                <a:spcPts val="0"/>
              </a:spcAft>
              <a:buSzPct val="100000"/>
              <a:buNone/>
            </a:pPr>
            <a:r>
              <a:rPr lang="en-US" altLang="zh-CN" sz="3600" b="1" spc="200">
                <a:solidFill>
                  <a:schemeClr val="lt1"/>
                </a:solidFill>
                <a:uFillTx/>
                <a:latin typeface="微软雅黑" panose="020B0503020204020204" charset="-122"/>
                <a:ea typeface="微软雅黑" panose="020B0503020204020204" charset="-122"/>
              </a:rPr>
              <a:t>yolov5的特点</a:t>
            </a:r>
            <a:endParaRPr lang="en-US" altLang="zh-CN" sz="3600" b="1" spc="200">
              <a:solidFill>
                <a:schemeClr val="lt1"/>
              </a:solidFill>
              <a:uFillTx/>
              <a:latin typeface="微软雅黑" panose="020B0503020204020204" charset="-122"/>
              <a:ea typeface="微软雅黑" panose="020B0503020204020204" charset="-122"/>
            </a:endParaRPr>
          </a:p>
        </p:txBody>
      </p:sp>
      <p:sp>
        <p:nvSpPr>
          <p:cNvPr id="5" name="圆角矩形 5"/>
          <p:cNvSpPr/>
          <p:nvPr>
            <p:custDataLst>
              <p:tags r:id="rId7"/>
            </p:custDataLst>
          </p:nvPr>
        </p:nvSpPr>
        <p:spPr>
          <a:xfrm>
            <a:off x="4141125" y="885209"/>
            <a:ext cx="865343" cy="871830"/>
          </a:xfrm>
          <a:prstGeom prst="roundRect">
            <a:avLst>
              <a:gd name="adj" fmla="val 8303"/>
            </a:avLst>
          </a:prstGeom>
          <a:solidFill>
            <a:schemeClr val="accent5"/>
          </a:solidFill>
          <a:ln>
            <a:noFill/>
          </a:ln>
          <a:effectLst>
            <a:outerShdw blurRad="114300" dist="25400" dir="18000000"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168"/>
          <p:cNvSpPr/>
          <p:nvPr>
            <p:custDataLst>
              <p:tags r:id="rId8"/>
            </p:custDataLst>
          </p:nvPr>
        </p:nvSpPr>
        <p:spPr>
          <a:xfrm>
            <a:off x="3962088" y="1052570"/>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9"/>
            </p:custDataLst>
          </p:nvPr>
        </p:nvSpPr>
        <p:spPr>
          <a:xfrm>
            <a:off x="4141124" y="1264689"/>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20">
                <a:solidFill>
                  <a:schemeClr val="tx1"/>
                </a:solidFill>
                <a:uFillTx/>
                <a:latin typeface="Arial" panose="020B0604020202020204" pitchFamily="34" charset="0"/>
                <a:ea typeface="微软雅黑" panose="020B0503020204020204" charset="-122"/>
              </a:rPr>
              <a:t>输入端：Mosaic数据增强、自适应锚框计算、自适应图片缩放</a:t>
            </a:r>
            <a:endParaRPr lang="zh-CN" altLang="en-US" sz="2000" spc="120">
              <a:solidFill>
                <a:schemeClr val="tx1"/>
              </a:solidFill>
              <a:uFillTx/>
              <a:latin typeface="Arial" panose="020B0604020202020204" pitchFamily="34" charset="0"/>
              <a:ea typeface="微软雅黑" panose="020B0503020204020204" charset="-122"/>
            </a:endParaRPr>
          </a:p>
        </p:txBody>
      </p:sp>
      <p:sp>
        <p:nvSpPr>
          <p:cNvPr id="11" name="椭圆 10"/>
          <p:cNvSpPr/>
          <p:nvPr>
            <p:custDataLst>
              <p:tags r:id="rId10"/>
            </p:custDataLst>
          </p:nvPr>
        </p:nvSpPr>
        <p:spPr>
          <a:xfrm>
            <a:off x="6636609" y="1264689"/>
            <a:ext cx="533218" cy="533866"/>
          </a:xfrm>
          <a:prstGeom prst="ellipse">
            <a:avLst/>
          </a:prstGeom>
          <a:solidFill>
            <a:schemeClr val="accent5"/>
          </a:solidFill>
          <a:ln>
            <a:noFill/>
          </a:ln>
          <a:effectLst>
            <a:outerShdw blurRad="254000" dist="114300" dir="4020000" sx="79000" sy="79000" algn="t" rotWithShape="0">
              <a:schemeClr val="accent5">
                <a:lumMod val="75000"/>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1</a:t>
            </a:r>
            <a:endParaRPr lang="en-US" altLang="zh-CN" b="1">
              <a:solidFill>
                <a:schemeClr val="lt1"/>
              </a:solidFill>
            </a:endParaRPr>
          </a:p>
        </p:txBody>
      </p:sp>
      <p:sp>
        <p:nvSpPr>
          <p:cNvPr id="12" name="圆角矩形 6"/>
          <p:cNvSpPr/>
          <p:nvPr>
            <p:custDataLst>
              <p:tags r:id="rId11"/>
            </p:custDataLst>
          </p:nvPr>
        </p:nvSpPr>
        <p:spPr>
          <a:xfrm>
            <a:off x="8007251" y="885209"/>
            <a:ext cx="865343" cy="871830"/>
          </a:xfrm>
          <a:prstGeom prst="roundRect">
            <a:avLst>
              <a:gd name="adj" fmla="val 8303"/>
            </a:avLst>
          </a:prstGeom>
          <a:solidFill>
            <a:schemeClr val="accent3"/>
          </a:solidFill>
          <a:ln>
            <a:noFill/>
          </a:ln>
          <a:effectLst>
            <a:outerShdw blurRad="114300" dist="25400" dir="18000000"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7"/>
          <p:cNvSpPr/>
          <p:nvPr>
            <p:custDataLst>
              <p:tags r:id="rId12"/>
            </p:custDataLst>
          </p:nvPr>
        </p:nvSpPr>
        <p:spPr>
          <a:xfrm>
            <a:off x="7828215" y="1052570"/>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custDataLst>
              <p:tags r:id="rId13"/>
            </p:custDataLst>
          </p:nvPr>
        </p:nvSpPr>
        <p:spPr>
          <a:xfrm>
            <a:off x="8007250" y="1264689"/>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80">
                <a:solidFill>
                  <a:schemeClr val="tx1"/>
                </a:solidFill>
                <a:uFillTx/>
                <a:latin typeface="Arial" panose="020B0604020202020204" pitchFamily="34" charset="0"/>
                <a:ea typeface="微软雅黑" panose="020B0503020204020204" charset="-122"/>
              </a:rPr>
              <a:t>Backbone：Focus结构，CSP结构</a:t>
            </a:r>
            <a:endParaRPr lang="zh-CN" altLang="en-US" sz="2000" spc="180">
              <a:solidFill>
                <a:schemeClr val="tx1"/>
              </a:solidFill>
              <a:uFillTx/>
              <a:latin typeface="Arial" panose="020B0604020202020204" pitchFamily="34" charset="0"/>
              <a:ea typeface="微软雅黑" panose="020B0503020204020204" charset="-122"/>
            </a:endParaRPr>
          </a:p>
        </p:txBody>
      </p:sp>
      <p:sp>
        <p:nvSpPr>
          <p:cNvPr id="15" name="椭圆 14"/>
          <p:cNvSpPr/>
          <p:nvPr>
            <p:custDataLst>
              <p:tags r:id="rId14"/>
            </p:custDataLst>
          </p:nvPr>
        </p:nvSpPr>
        <p:spPr>
          <a:xfrm>
            <a:off x="10502735" y="1264689"/>
            <a:ext cx="533218" cy="533866"/>
          </a:xfrm>
          <a:prstGeom prst="ellipse">
            <a:avLst/>
          </a:prstGeom>
          <a:solidFill>
            <a:schemeClr val="accent3"/>
          </a:solidFill>
          <a:ln>
            <a:noFill/>
          </a:ln>
          <a:effectLst>
            <a:outerShdw blurRad="254000" dist="114300" dir="4020000" sx="79000" sy="79000" algn="t" rotWithShape="0">
              <a:schemeClr val="accent3">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2</a:t>
            </a:r>
            <a:endParaRPr lang="en-US" altLang="zh-CN" b="1">
              <a:solidFill>
                <a:schemeClr val="lt1"/>
              </a:solidFill>
            </a:endParaRPr>
          </a:p>
        </p:txBody>
      </p:sp>
      <p:sp>
        <p:nvSpPr>
          <p:cNvPr id="16" name="圆角矩形 10"/>
          <p:cNvSpPr/>
          <p:nvPr>
            <p:custDataLst>
              <p:tags r:id="rId15"/>
            </p:custDataLst>
          </p:nvPr>
        </p:nvSpPr>
        <p:spPr>
          <a:xfrm>
            <a:off x="4176154" y="3704386"/>
            <a:ext cx="865343" cy="871830"/>
          </a:xfrm>
          <a:prstGeom prst="roundRect">
            <a:avLst>
              <a:gd name="adj" fmla="val 8303"/>
            </a:avLst>
          </a:prstGeom>
          <a:solidFill>
            <a:schemeClr val="accent1"/>
          </a:solidFill>
          <a:ln>
            <a:noFill/>
          </a:ln>
          <a:effectLst>
            <a:outerShdw blurRad="114300" dist="25400" dir="18000000"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11"/>
          <p:cNvSpPr/>
          <p:nvPr>
            <p:custDataLst>
              <p:tags r:id="rId16"/>
            </p:custDataLst>
          </p:nvPr>
        </p:nvSpPr>
        <p:spPr>
          <a:xfrm>
            <a:off x="3997117" y="3871747"/>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17"/>
            </p:custDataLst>
          </p:nvPr>
        </p:nvSpPr>
        <p:spPr>
          <a:xfrm>
            <a:off x="4176153" y="4083866"/>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80">
                <a:solidFill>
                  <a:schemeClr val="tx1"/>
                </a:solidFill>
                <a:uFillTx/>
                <a:latin typeface="Arial" panose="020B0604020202020204" pitchFamily="34" charset="0"/>
                <a:ea typeface="微软雅黑" panose="020B0503020204020204" charset="-122"/>
              </a:rPr>
              <a:t>Neck：FPN+PAN结构</a:t>
            </a:r>
            <a:endParaRPr lang="zh-CN" altLang="en-US" sz="2000" spc="180">
              <a:solidFill>
                <a:schemeClr val="tx1"/>
              </a:solidFill>
              <a:uFillTx/>
              <a:latin typeface="Arial" panose="020B0604020202020204" pitchFamily="34" charset="0"/>
              <a:ea typeface="微软雅黑" panose="020B0503020204020204" charset="-122"/>
            </a:endParaRPr>
          </a:p>
        </p:txBody>
      </p:sp>
      <p:sp>
        <p:nvSpPr>
          <p:cNvPr id="21" name="椭圆 20"/>
          <p:cNvSpPr/>
          <p:nvPr>
            <p:custDataLst>
              <p:tags r:id="rId18"/>
            </p:custDataLst>
          </p:nvPr>
        </p:nvSpPr>
        <p:spPr>
          <a:xfrm>
            <a:off x="6671638" y="4083866"/>
            <a:ext cx="533218" cy="533866"/>
          </a:xfrm>
          <a:prstGeom prst="ellipse">
            <a:avLst/>
          </a:prstGeom>
          <a:solidFill>
            <a:schemeClr val="accent1"/>
          </a:solidFill>
          <a:ln>
            <a:noFill/>
          </a:ln>
          <a:effectLst>
            <a:outerShdw blurRad="254000" dist="114300" dir="4020000" sx="79000" sy="79000" algn="t" rotWithShape="0">
              <a:schemeClr val="accent1">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3</a:t>
            </a:r>
            <a:endParaRPr lang="en-US" altLang="zh-CN" b="1">
              <a:solidFill>
                <a:schemeClr val="lt1"/>
              </a:solidFill>
            </a:endParaRPr>
          </a:p>
        </p:txBody>
      </p:sp>
      <p:sp>
        <p:nvSpPr>
          <p:cNvPr id="22" name="圆角矩形 15"/>
          <p:cNvSpPr/>
          <p:nvPr>
            <p:custDataLst>
              <p:tags r:id="rId19"/>
            </p:custDataLst>
          </p:nvPr>
        </p:nvSpPr>
        <p:spPr>
          <a:xfrm>
            <a:off x="8007251" y="3704386"/>
            <a:ext cx="865343" cy="871830"/>
          </a:xfrm>
          <a:prstGeom prst="roundRect">
            <a:avLst>
              <a:gd name="adj" fmla="val 8303"/>
            </a:avLst>
          </a:prstGeom>
          <a:solidFill>
            <a:schemeClr val="accent6"/>
          </a:solidFill>
          <a:ln>
            <a:noFill/>
          </a:ln>
          <a:effectLst>
            <a:outerShdw blurRad="114300" dist="25400" dir="18000000"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6"/>
          <p:cNvSpPr/>
          <p:nvPr>
            <p:custDataLst>
              <p:tags r:id="rId20"/>
            </p:custDataLst>
          </p:nvPr>
        </p:nvSpPr>
        <p:spPr>
          <a:xfrm>
            <a:off x="7828215" y="3871747"/>
            <a:ext cx="3450346" cy="1948644"/>
          </a:xfrm>
          <a:prstGeom prst="roundRect">
            <a:avLst>
              <a:gd name="adj" fmla="val 8303"/>
            </a:avLst>
          </a:prstGeom>
          <a:solidFill>
            <a:schemeClr val="bg1"/>
          </a:solidFill>
          <a:ln>
            <a:noFill/>
          </a:ln>
          <a:effectLst>
            <a:outerShdw blurRad="317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custDataLst>
              <p:tags r:id="rId21"/>
            </p:custDataLst>
          </p:nvPr>
        </p:nvSpPr>
        <p:spPr>
          <a:xfrm>
            <a:off x="8007250" y="4083866"/>
            <a:ext cx="2405966" cy="1590571"/>
          </a:xfrm>
          <a:prstGeom prst="rect">
            <a:avLst/>
          </a:prstGeom>
          <a:noFill/>
        </p:spPr>
        <p:txBody>
          <a:bodyPr wrap="square" rtlCol="0" anchor="t" anchorCtr="0">
            <a:normAutofit/>
          </a:bodyPr>
          <a:lstStyle/>
          <a:p>
            <a:pPr marL="0" lvl="0" indent="0" algn="l">
              <a:lnSpc>
                <a:spcPct val="120000"/>
              </a:lnSpc>
              <a:spcBef>
                <a:spcPts val="0"/>
              </a:spcBef>
              <a:spcAft>
                <a:spcPts val="800"/>
              </a:spcAft>
              <a:buSzPct val="100000"/>
            </a:pPr>
            <a:r>
              <a:rPr lang="zh-CN" altLang="en-US" sz="2000" spc="180">
                <a:solidFill>
                  <a:schemeClr val="tx1"/>
                </a:solidFill>
                <a:uFillTx/>
                <a:latin typeface="Arial" panose="020B0604020202020204" pitchFamily="34" charset="0"/>
                <a:ea typeface="微软雅黑" panose="020B0503020204020204" charset="-122"/>
              </a:rPr>
              <a:t>Prediction：GIOU_Loss</a:t>
            </a:r>
            <a:endParaRPr lang="zh-CN" altLang="en-US" sz="2000" spc="180">
              <a:solidFill>
                <a:schemeClr val="tx1"/>
              </a:solidFill>
              <a:uFillTx/>
              <a:latin typeface="Arial" panose="020B0604020202020204" pitchFamily="34" charset="0"/>
              <a:ea typeface="微软雅黑" panose="020B0503020204020204" charset="-122"/>
            </a:endParaRPr>
          </a:p>
        </p:txBody>
      </p:sp>
      <p:sp>
        <p:nvSpPr>
          <p:cNvPr id="25" name="椭圆 24"/>
          <p:cNvSpPr/>
          <p:nvPr>
            <p:custDataLst>
              <p:tags r:id="rId22"/>
            </p:custDataLst>
          </p:nvPr>
        </p:nvSpPr>
        <p:spPr>
          <a:xfrm>
            <a:off x="10502735" y="4083866"/>
            <a:ext cx="533218" cy="533866"/>
          </a:xfrm>
          <a:prstGeom prst="ellipse">
            <a:avLst/>
          </a:prstGeom>
          <a:solidFill>
            <a:schemeClr val="accent6"/>
          </a:solidFill>
          <a:ln>
            <a:noFill/>
          </a:ln>
          <a:effectLst>
            <a:outerShdw blurRad="254000" dist="114300" dir="4020000" sx="79000" sy="79000" algn="t" rotWithShape="0">
              <a:schemeClr val="accent6">
                <a:alpha val="5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b="1">
                <a:solidFill>
                  <a:schemeClr val="lt1"/>
                </a:solidFill>
              </a:rPr>
              <a:t>4</a:t>
            </a:r>
            <a:endParaRPr lang="en-US" altLang="zh-CN" b="1">
              <a:solidFill>
                <a:schemeClr val="lt1"/>
              </a:solidFill>
            </a:endParaRPr>
          </a:p>
        </p:txBody>
      </p:sp>
    </p:spTree>
    <p:custDataLst>
      <p:tags r:id="rId2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2780" y="443865"/>
            <a:ext cx="4064000" cy="368300"/>
          </a:xfrm>
          <a:prstGeom prst="rect">
            <a:avLst/>
          </a:prstGeom>
          <a:noFill/>
        </p:spPr>
        <p:txBody>
          <a:bodyPr wrap="square" rtlCol="0">
            <a:spAutoFit/>
          </a:bodyPr>
          <a:lstStyle/>
          <a:p>
            <a:r>
              <a:rPr lang="zh-CN" altLang="en-US"/>
              <a:t>（1）Mosaic数据增强</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52780" y="1334135"/>
            <a:ext cx="11134090" cy="38919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59:morph option="byObject"/>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082_1*i*1"/>
  <p:tag name="KSO_WM_TEMPLATE_CATEGORY" val="diagram"/>
  <p:tag name="KSO_WM_TEMPLATE_INDEX" val="20207082"/>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eb426ce67b504d2a870a18817f745c4d"/>
  <p:tag name="KSO_WM_CHIP_GROUPID" val="5e9e928e660c33b3b8e63fea"/>
  <p:tag name="KSO_WM_CHIP_XID" val="5e9e928e660c33b3b8e63fe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624054ed1e2fb7f788"/>
  <p:tag name="KSO_WM_TEMPLATE_ASSEMBLE_GROUPID" val="60656e624054ed1e2fb7f788"/>
</p:tagLst>
</file>

<file path=ppt/tags/tag10.xml><?xml version="1.0" encoding="utf-8"?>
<p:tagLst xmlns:p="http://schemas.openxmlformats.org/presentationml/2006/main">
  <p:tag name="KSO_WM_BEAUTIFY_FLAG" val="#wm#"/>
  <p:tag name="KSO_WM_UNIT_PLACING_PICTURE_USER_VIEWPORT" val="{&quot;height&quot;:5624,&quot;width&quot;:9456}"/>
  <p:tag name="KSO_WM_UNIT_VALUE" val="1058*1481"/>
  <p:tag name="KSO_WM_UNIT_HIGHLIGHT" val="0"/>
  <p:tag name="KSO_WM_UNIT_DIAGRAM_ISNUMVISUAL" val="0"/>
  <p:tag name="KSO_WM_UNIT_DIAGRAM_ISREFERUNIT" val="0"/>
  <p:tag name="KSO_WM_UNIT_TYPE" val="d"/>
  <p:tag name="KSO_WM_UNIT_INDEX" val="1"/>
  <p:tag name="KSO_WM_UNIT_ID" val="diagram20213029_1*d*1"/>
  <p:tag name="KSO_WM_TEMPLATE_CATEGORY" val="diagram"/>
  <p:tag name="KSO_WM_TEMPLATE_INDEX" val="20213029"/>
  <p:tag name="KSO_WM_UNIT_LAYERLEVEL" val="1"/>
  <p:tag name="KSO_WM_TAG_VERSION" val="1.0"/>
  <p:tag name="KSO_WM_CHIP_GROUPID" val="5e7310da9a230a26b9e88a19"/>
  <p:tag name="KSO_WM_CHIP_XID" val="5e7310da9a230a26b9e88a1a"/>
  <p:tag name="KSO_WM_UNIT_DEC_AREA_ID" val="41a5ca8b54b1421e8b6b1aa20345f1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e98ba878d7743afb0388193b1f4455b"/>
  <p:tag name="KSO_WM_UNIT_PLACING_PICTURE" val="7e98ba878d7743afb0388193b1f4455b"/>
  <p:tag name="KSO_WM_UNIT_SUPPORT_UNIT_TYPE" val="[&quot;l&quot;,&quot;m&quot;,&quot;n&quot;,&quot;o&quot;,&quot;p&quot;,&quot;q&quot;,&quot;r&quot;,&quot;δ&quot;,&quot;ε&quot;,&quot;ζ&quot;,&quot;η&quot;,&quot;d&quot;,&quot;α&quot;,&quot;β&quot;,&quot;θ&quot;]"/>
  <p:tag name="KSO_WM_TEMPLATE_ASSEMBLE_XID" val="60656f2b4054ed1e2fb804c5"/>
  <p:tag name="KSO_WM_TEMPLATE_ASSEMBLE_GROUPID" val="60656f2b4054ed1e2fb804c5"/>
  <p:tag name="KSO_WM_UNIT_PLACING_PICTURE_INFO" val="{&quot;code&quot;:&quot;A[1]&quot;,&quot;full_picture&quot;:true,&quot;last_full_picture&quot;:&quot;A[1]&quot;,&quot;margin&quot;:{&quot;left&quot;:121.68067226890759,&quot;right&quot;:122.51071380861066},&quot;scheme&quot;:&quot;2-0&quot;,&quot;spacing&quot;:5}"/>
  <p:tag name="KSO_WM_UNIT_PLACING_PICTURE_USER_VIEWPORT_SMARTMENU" val="{&quot;height&quot;:3235.0402285850278,&quot;width&quot;:5826.172278449635}"/>
  <p:tag name="KSO_WM_UNIT_PLACING_PICTURE_USER_RELATIVERECTANGLE_SMARTMENU" val="{&quot;bottom&quot;:0,&quot;left&quot;:0,&quot;right&quot;:0,&quot;top&quot;: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104.xml><?xml version="1.0" encoding="utf-8"?>
<p:tagLst xmlns:p="http://schemas.openxmlformats.org/presentationml/2006/main">
  <p:tag name="KSO_WM_UNIT_PLACING_PICTURE_USER_VIEWPORT" val="{&quot;height&quot;:10752,&quot;width&quot;:10752}"/>
  <p:tag name="KSO_WM_UNIT_VALUE" val="1311*2623"/>
  <p:tag name="KSO_WM_UNIT_HIGHLIGHT"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PLACING_PICTURE"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LACING_PICTURE_INFO" val="{&quot;code&quot;:&quot;a&quot;,&quot;full_picture&quot;:true,&quot;last_full_picture&quot;:&quot;a&quot;,&quot;margin&quot;:{&quot;bottom&quot;:12.477196690856715,&quot;top&quot;:11.204459961399039},&quot;scheme&quot;:&quot;2-0&quot;,&quot;spacing&quot;:5}"/>
  <p:tag name="KSO_WM_UNIT_PLACING_PICTURE_USER_VIEWPORT_SMARTMENU" val="{&quot;height&quot;:7596.406539806448,&quot;width&quot;:7530.0494384765625}"/>
  <p:tag name="KSO_WM_UNIT_PLACING_PICTURE_USER_RELATIVERECTANGLE_SMARTMENU" val="{&quot;bottom&quot;:0,&quot;left&quot;:0,&quot;right&quot;:0,&quot;top&quot;:0}"/>
</p:tagLst>
</file>

<file path=ppt/tags/tag105.xml><?xml version="1.0" encoding="utf-8"?>
<p:tagLst xmlns:p="http://schemas.openxmlformats.org/presentationml/2006/main">
  <p:tag name="KSO_WM_UNIT_PLACING_PICTURE_USER_VIEWPORT" val="{&quot;height&quot;:10752,&quot;width&quot;:10752}"/>
  <p:tag name="KSO_WM_UNIT_VALUE" val="1311*2623"/>
  <p:tag name="KSO_WM_UNIT_HIGHLIGHT"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PLACING_PICTURE"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LACING_PICTURE_INFO" val="{&quot;code&quot;:&quot;a&quot;,&quot;full_picture&quot;:true,&quot;last_full_picture&quot;:&quot;a&quot;,&quot;margin&quot;:{&quot;bottom&quot;:12.477196690856715,&quot;top&quot;:11.204459961399039},&quot;scheme&quot;:&quot;2-0&quot;,&quot;spacing&quot;:5}"/>
  <p:tag name="KSO_WM_UNIT_PLACING_PICTURE_USER_VIEWPORT_SMARTMENU" val="{&quot;height&quot;:7596.406539806448,&quot;width&quot;:7530.0494384765625}"/>
  <p:tag name="KSO_WM_UNIT_PLACING_PICTURE_USER_RELATIVERECTANGLE_SMARTMENU" val="{&quot;bottom&quot;:0,&quot;left&quot;:0,&quot;right&quot;:0,&quot;top&quot;:0}"/>
</p:tagLst>
</file>

<file path=ppt/tags/tag106.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108.xml><?xml version="1.0" encoding="utf-8"?>
<p:tagLst xmlns:p="http://schemas.openxmlformats.org/presentationml/2006/main">
  <p:tag name="KSO_WM_BEAUTIFY_FLAG" val="#wm#"/>
  <p:tag name="KSO_WM_TEMPLATE_CATEGORY" val="diagram"/>
  <p:tag name="KSO_WM_TEMPLATE_INDEX" val="20207575"/>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 name="KSO_WM_SLIDE_LAYOUT_INFO" val="{&quot;backgroundInfo&quot;:[{&quot;bottom&quot;:0,&quot;bottomAbs&quot;:false,&quot;left&quot;:0,&quot;leftAbs&quot;:false,&quot;right&quot;:0,&quot;rightAbs&quot;:false,&quot;top&quot;:0,&quot;topAbs&quot;:false,&quot;type&quot;:&quot;general&quot;}],&quot;direction&quot;:1,&quot;id&quot;:&quot;2024-05-12T23:32:01&quot;,&quot;maxSize&quot;:{&quot;size1&quot;:100},&quot;minSize&quot;:{&quot;size1&quot;:100},&quot;normalSize&quot;:{&quot;size1&quot;:100},&quot;subLayout&quot;:[{&quot;id&quot;:&quot;2024-05-12T23:32:01&quot;,&quot;margin&quot;:{&quot;bottom&quot;:2.117000102996826,&quot;left&quot;:2.5399999618530273,&quot;right&quot;:2.5399999618530273,&quot;top&quot;:2.117000102996826},&quot;type&quot;:0},{&quot;id&quot;:&quot;2024-05-12T23:32:01&quot;,&quot;type&quot;:0}],&quot;type&quot;:0}"/>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29_1*f*1"/>
  <p:tag name="KSO_WM_TEMPLATE_CATEGORY" val="diagram"/>
  <p:tag name="KSO_WM_TEMPLATE_INDEX" val="20213029"/>
  <p:tag name="KSO_WM_UNIT_LAYERLEVEL" val="1"/>
  <p:tag name="KSO_WM_TAG_VERSION" val="1.0"/>
  <p:tag name="KSO_WM_BEAUTIFY_FLAG" val="#wm#"/>
  <p:tag name="KSO_WM_UNIT_DEFAULT_FONT" val="14;20;2"/>
  <p:tag name="KSO_WM_UNIT_BLOCK" val="0"/>
  <p:tag name="KSO_WM_UNIT_VALUE" val="200"/>
  <p:tag name="KSO_WM_UNIT_SHOW_EDIT_AREA_INDICATION" val="1"/>
  <p:tag name="KSO_WM_CHIP_GROUPID" val="5e6b05596848fb12bee65ac8"/>
  <p:tag name="KSO_WM_CHIP_XID" val="5e6b05596848fb12bee65aca"/>
  <p:tag name="KSO_WM_UNIT_DEC_AREA_ID" val="83ff44033384492aa1635976fafd8c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f386ac4e2ce4f918dd8f3dc0d4c1b5a"/>
  <p:tag name="KSO_WM_UNIT_SUPPORT_UNIT_TYPE" val="[&quot;d&quot;,&quot;α&quot;]"/>
  <p:tag name="KSO_WM_UNIT_TEXT_FILL_FORE_SCHEMECOLOR_INDEX_BRIGHTNESS" val="0.25"/>
  <p:tag name="KSO_WM_UNIT_TEXT_FILL_FORE_SCHEMECOLOR_INDEX" val="13"/>
  <p:tag name="KSO_WM_UNIT_TEXT_FILL_TYPE" val="1"/>
  <p:tag name="KSO_WM_TEMPLATE_ASSEMBLE_XID" val="60656f2b4054ed1e2fb804c5"/>
  <p:tag name="KSO_WM_TEMPLATE_ASSEMBLE_GROUPID" val="60656f2b4054ed1e2fb804c5"/>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12.xml><?xml version="1.0" encoding="utf-8"?>
<p:tagLst xmlns:p="http://schemas.openxmlformats.org/presentationml/2006/main">
  <p:tag name="KSO_WM_BEAUTIFY_FLAG" val=""/>
  <p:tag name="KSO_WM_UNIT_PLACING_PICTURE_USER_VIEWPORT" val="{&quot;height&quot;:7172,&quot;width&quot;:12892}"/>
</p:tagLst>
</file>

<file path=ppt/tags/tag113.xml><?xml version="1.0" encoding="utf-8"?>
<p:tagLst xmlns:p="http://schemas.openxmlformats.org/presentationml/2006/main">
  <p:tag name="KSO_WM_UNIT_PLACING_PICTURE_USER_VIEWPORT" val="{&quot;height&quot;:6048,&quot;width&quot;:11989}"/>
</p:tagLst>
</file>

<file path=ppt/tags/tag114.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985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985"/>
  <p:tag name="KSO_WM_UNIT_VALUE" val="1150"/>
  <p:tag name="KSO_WM_TEMPLATE_ASSEMBLE_XID" val="60656f154054ed1e2fb80332"/>
  <p:tag name="KSO_WM_TEMPLATE_ASSEMBLE_GROUPID" val="60656f154054ed1e2fb80332"/>
</p:tagLst>
</file>

<file path=ppt/tags/tag118.xml><?xml version="1.0" encoding="utf-8"?>
<p:tagLst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d"/>
  <p:tag name="KSO_WM_UNIT_INDEX" val="1"/>
  <p:tag name="KSO_WM_UNIT_ID" val="diagram20211985_1*d*1"/>
  <p:tag name="KSO_WM_TEMPLATE_CATEGORY" val="diagram"/>
  <p:tag name="KSO_WM_TEMPLATE_INDEX" val="20211985"/>
  <p:tag name="KSO_WM_UNIT_LAYERLEVEL" val="1"/>
  <p:tag name="KSO_WM_TAG_VERSION" val="1.0"/>
  <p:tag name="KSO_WM_BEAUTIFY_FLAG" val="#wm#"/>
  <p:tag name="KSO_WM_CHIP_GROUPID" val="5e7310da9a230a26b9e88a19"/>
  <p:tag name="KSO_WM_CHIP_XID" val="5e7310da9a230a26b9e88a1a"/>
  <p:tag name="KSO_WM_UNIT_DEC_AREA_ID" val="54504dae65824a6a87026c8b2099de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08e1e9c452ee4418a6266c3938256bd7"/>
  <p:tag name="KSO_WM_UNIT_SUPPORT_UNIT_TYPE" val="[&quot;d&quot;,&quot;α&quot;,&quot;β&quot;,&quot;θ&quot;]"/>
  <p:tag name="KSO_WM_TEMPLATE_ASSEMBLE_XID" val="60656f154054ed1e2fb80332"/>
  <p:tag name="KSO_WM_TEMPLATE_ASSEMBLE_GROUPID" val="60656f154054ed1e2fb80332"/>
  <p:tag name="KSO_WM_UNIT_PICTURE_CLIP_FLAG" val="0"/>
</p:tagLst>
</file>

<file path=ppt/tags/tag119.xml><?xml version="1.0" encoding="utf-8"?>
<p:tagLst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d"/>
  <p:tag name="KSO_WM_UNIT_INDEX" val="2"/>
  <p:tag name="KSO_WM_UNIT_ID" val="diagram20211985_1*d*2"/>
  <p:tag name="KSO_WM_TEMPLATE_CATEGORY" val="diagram"/>
  <p:tag name="KSO_WM_TEMPLATE_INDEX" val="20211985"/>
  <p:tag name="KSO_WM_UNIT_LAYERLEVEL" val="1"/>
  <p:tag name="KSO_WM_TAG_VERSION" val="1.0"/>
  <p:tag name="KSO_WM_BEAUTIFY_FLAG" val="#wm#"/>
  <p:tag name="KSO_WM_CHIP_GROUPID" val="5e7310da9a230a26b9e88a19"/>
  <p:tag name="KSO_WM_CHIP_XID" val="5e7310da9a230a26b9e88a1a"/>
  <p:tag name="KSO_WM_UNIT_DEC_AREA_ID" val="9dee85ad0cd043d9aec1511ca93ff9e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a0415fdc7f57429f99c5071ae63c4a0a"/>
  <p:tag name="KSO_WM_UNIT_SUPPORT_UNIT_TYPE" val="[&quot;d&quot;,&quot;α&quot;,&quot;β&quot;,&quot;θ&quot;]"/>
  <p:tag name="KSO_WM_TEMPLATE_ASSEMBLE_XID" val="60656f154054ed1e2fb80332"/>
  <p:tag name="KSO_WM_TEMPLATE_ASSEMBLE_GROUPID" val="60656f154054ed1e2fb80332"/>
  <p:tag name="KSO_WM_UNIT_PICTURE_CLIP_FLAG" val="0"/>
</p:tagLst>
</file>

<file path=ppt/tags/tag12.xml><?xml version="1.0" encoding="utf-8"?>
<p:tagLst xmlns:p="http://schemas.openxmlformats.org/presentationml/2006/main">
  <p:tag name="KSO_WM_SLIDE_ID" val="diagram2021302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029"/>
  <p:tag name="KSO_WM_SLIDE_LAYOUT" val="a_d_f"/>
  <p:tag name="KSO_WM_SLIDE_LAYOUT_CNT" val="1_1_1"/>
  <p:tag name="KSO_WM_TEMPLATE_THUMBS_INDEX" val="1、4、7、12、13、14、15、16、17、18、20、24、25、28、33、36、40、43、44"/>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t&quot;,&quot;text_direction&quot;:&quot;horizontal&quot;,&quot;support_big_font&quot;:false,&quot;picture_toward&quot;:0,&quot;picture_dockside&quot;:[],&quot;fill_id&quot;:&quot;c4cbc9b2fced405c9fc7a719d189a8f1&quot;,&quot;fill_align&quot;:&quot;lt&quot;,&quot;chip_types&quot;:[&quot;header&quot;]},{&quot;text_align&quot;:&quot;lt&quot;,&quot;text_direction&quot;:&quot;horizontal&quot;,&quot;support_features&quot;:[&quot;collage&quot;],&quot;support_big_font&quot;:false,&quot;picture_toward&quot;:0,&quot;picture_dockside&quot;:[],&quot;fill_id&quot;:&quot;703630537a544035acf5de6956828d87&quot;,&quot;fill_align&quot;:&quot;cm&quot;,&quot;chip_types&quot;:[&quot;diagram&quot;,&quot;text&quot;,&quot;picture&quot;,&quot;chart&quot;,&quot;table&quot;,&quot;video&quot;]},{&quot;text_align&quot;:&quot;lt&quot;,&quot;text_direction&quot;:&quot;horizontal&quot;,&quot;support_big_font&quot;:false,&quot;picture_toward&quot;:0,&quot;picture_dockside&quot;:[],&quot;fill_id&quot;:&quot;b407b34b201641d49d75be095b5a3ec9&quot;,&quot;fill_align&quot;:&quot;cm&quot;,&quot;chip_types&quot;:[&quot;text&quot;,&quot;picture&quot;,&quot;chart&quot;]}]]"/>
  <p:tag name="KSO_WM_SLIDE_SIZE" val="960*408"/>
  <p:tag name="KSO_WM_SLIDE_POSITION" val="0*60"/>
  <p:tag name="KSO_WM_CHIP_XID" val="5f631d070e9bcbd1695b17db"/>
  <p:tag name="KSO_WM_CHIP_DECFILLPROP" val="[]"/>
  <p:tag name="KSO_WM_CHIP_GROUPID" val="5f0e73c28050c250ba65b219"/>
  <p:tag name="KSO_WM_SLIDE_BK_DARK_LIGHT" val="2"/>
  <p:tag name="KSO_WM_SLIDE_BACKGROUND_TYPE" val="general"/>
  <p:tag name="KSO_WM_SLIDE_SUPPORT_FEATURE_TYPE" val="1"/>
  <p:tag name="KSO_WM_TEMPLATE_ASSEMBLE_XID" val="60656f2b4054ed1e2fb804c5"/>
  <p:tag name="KSO_WM_TEMPLATE_ASSEMBLE_GROUPID" val="60656f2b4054ed1e2fb804c5"/>
  <p:tag name="KSO_WM_SLIDE_LAYOUT_INFO" val="{&quot;id&quot;:&quot;2021-04-01T15:31:55&quot;,&quot;maxSize&quot;:{&quot;size1&quot;:26.7},&quot;minSize&quot;:{&quot;size1&quot;:20},&quot;normalSize&quot;:{&quot;size1&quot;:20.00018518518518},&quot;subLayout&quot;:[{&quot;id&quot;:&quot;2021-04-01T15:31:55&quot;,&quot;margin&quot;:{&quot;bottom&quot;:0.02600000612437725,&quot;left&quot;:1.6929999589920044,&quot;right&quot;:1.6929999589920044,&quot;top&quot;:1.6929999589920044},&quot;type&quot;:0},{&quot;direction&quot;:1,&quot;id&quot;:&quot;2021-04-01T15:31:55&quot;,&quot;maxSize&quot;:{&quot;size1&quot;:67.5},&quot;minSize&quot;:{&quot;size1&quot;:45},&quot;normalSize&quot;:{&quot;size1&quot;:64.43125},&quot;subLayout&quot;:[{&quot;id&quot;:&quot;2021-04-01T15:31:55&quot;,&quot;margin&quot;:{&quot;bottom&quot;:1.6929999589920044,&quot;left&quot;:1.6929999589920044,&quot;right&quot;:1.243999719619751,&quot;top&quot;:1.6670000553131104},&quot;type&quot;:0},{&quot;id&quot;:&quot;2021-04-01T15:31:55&quot;,&quot;margin&quot;:{&quot;bottom&quot;:1.6929999589920044,&quot;left&quot;:0.02600000612437725,&quot;right&quot;:1.6929999589920044,&quot;top&quot;:1.6670000553131104},&quot;type&quot;:0}],&quot;type&quot;:0}],&quot;type&quot;:0}"/>
  <p:tag name="KSO_WM_SLIDE_CAN_ADD_NAVIGATION" val="1"/>
</p:tagLst>
</file>

<file path=ppt/tags/tag120.xml><?xml version="1.0" encoding="utf-8"?>
<p:tagLst xmlns:p="http://schemas.openxmlformats.org/presentationml/2006/main">
  <p:tag name="KSO_WM_SLIDE_ID" val="diagram202119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985"/>
  <p:tag name="KSO_WM_SLIDE_LAYOUT" val="d"/>
  <p:tag name="KSO_WM_SLIDE_LAYOUT_CNT" val="2"/>
  <p:tag name="KSO_WM_TEMPLATE_THUMBS_INDEX" val="1、4、7、12、13、14、15、16、17、18、20、24、25、28、33、36、40、43、44"/>
  <p:tag name="KSO_WM_SLIDE_BACKGROUND" val="[&quot;general&quot;,&quot;frame&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lb&quot;,&quot;text_direction&quot;:&quot;horizontal&quot;,&quot;chip_types&quot;:[&quot;pictext&quot;,&quot;picture&quot;,&quot;chart&quot;,&quot;table&quot;,&quot;video&quot;],&quot;support_features&quot;:[&quot;collage&quot;]},{&quot;fill_id&quot;:&quot;c86341e0359e401ea0b786310bd97fc1&quot;,&quot;fill_align&quot;:&quot;ct&quot;,&quot;text_align&quot;:&quot;lt&quot;,&quot;text_direction&quot;:&quot;horizontal&quot;,&quot;chip_types&quot;:[&quot;pictext&quot;,&quot;text&quot;,&quot;picture&quot;,&quot;chart&quot;,&quot;table&quot;,&quot;video&quot;],&quot;support_features&quot;:[&quot;collage&quot;]}]]"/>
  <p:tag name="KSO_WM_SLIDE_SIZE" val="624*336"/>
  <p:tag name="KSO_WM_SLIDE_POSITION" val="168*102"/>
  <p:tag name="KSO_WM_CHIP_XID" val="5eeadf6fa758c1ec0b7087d2"/>
  <p:tag name="KSO_WM_CHIP_DECFILLPROP" val="[]"/>
  <p:tag name="KSO_WM_CHIP_GROUPID" val="5eeadf6fa758c1ec0b7087d1"/>
  <p:tag name="KSO_WM_SLIDE_BK_DARK_LIGHT" val="2"/>
  <p:tag name="KSO_WM_SLIDE_BACKGROUND_TYPE" val="frame"/>
  <p:tag name="KSO_WM_SLIDE_SUPPORT_FEATURE_TYPE" val="0"/>
  <p:tag name="KSO_WM_TEMPLATE_ASSEMBLE_XID" val="60656f154054ed1e2fb80332"/>
  <p:tag name="KSO_WM_TEMPLATE_ASSEMBLE_GROUPID" val="60656f154054ed1e2fb8033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4-05-31T22:22:40&quot;,&quot;maxSize&quot;:{&quot;size1&quot;:58.900042057743285},&quot;minSize&quot;:{&quot;size1&quot;:38.900042057743285},&quot;normalSize&quot;:{&quot;size1&quot;:49.20004205774329},&quot;subLayout&quot;:[{&quot;id&quot;:&quot;2024-05-31T22:22:40&quot;,&quot;margin&quot;:{&quot;bottom&quot;:0.28200000524520874,&quot;left&quot;:1.690000057220459,&quot;right&quot;:1.690000057220459,&quot;top&quot;:1.690000057220459},&quot;type&quot;:0},{&quot;id&quot;:&quot;2024-05-31T22:22:40&quot;,&quot;margin&quot;:{&quot;bottom&quot;:1.690000057220459,&quot;left&quot;:1.690000057220459,&quot;right&quot;:1.690000057220459,&quot;top&quot;:0.3970000147819519},&quot;type&quot;:0}],&quot;type&quot;:0}"/>
  <p:tag name="KSO_WM_SLIDE_CAN_ADD_NAVIGATION" val="1"/>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985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985"/>
  <p:tag name="KSO_WM_UNIT_VALUE" val="1150"/>
  <p:tag name="KSO_WM_TEMPLATE_ASSEMBLE_XID" val="60656f154054ed1e2fb80332"/>
  <p:tag name="KSO_WM_TEMPLATE_ASSEMBLE_GROUPID" val="60656f154054ed1e2fb80332"/>
</p:tagLst>
</file>

<file path=ppt/tags/tag124.xml><?xml version="1.0" encoding="utf-8"?>
<p:tagLst xmlns:p="http://schemas.openxmlformats.org/presentationml/2006/main">
  <p:tag name="KSO_WM_UNIT_VALUE" val="1311*2623"/>
  <p:tag name="KSO_WM_UNIT_HIGHLIGHT" val="0"/>
  <p:tag name="KSO_WM_UNIT_COMPATIBLE"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ICTURE_CLIP_FLAG" val="0"/>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SLIDE_ID" val="diagram2021198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985"/>
  <p:tag name="KSO_WM_SLIDE_LAYOUT" val="d"/>
  <p:tag name="KSO_WM_SLIDE_LAYOUT_CNT" val="2"/>
  <p:tag name="KSO_WM_TEMPLATE_THUMBS_INDEX" val="1、4、7、12、13、14、15、16、17、18、20、24、25、28、33、36、40、43、44"/>
  <p:tag name="KSO_WM_SLIDE_BACKGROUND" val="[&quot;general&quot;,&quot;frame&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251232d91c404acc8facf0a25abba465&quot;,&quot;fill_align&quot;:&quot;lb&quot;,&quot;text_align&quot;:&quot;lb&quot;,&quot;text_direction&quot;:&quot;horizontal&quot;,&quot;chip_types&quot;:[&quot;text&quot;]},{&quot;fill_id&quot;:&quot;c86341e0359e401ea0b786310bd97fc1&quot;,&quot;fill_align&quot;:&quot;lt&quot;,&quot;text_align&quot;:&quot;lt&quot;,&quot;text_direction&quot;:&quot;horizontal&quot;,&quot;chip_types&quot;:[&quot;text&quot;]}],[{&quot;fill_id&quot;:&quot;251232d91c404acc8facf0a25abba465&quot;,&quot;fill_align&quot;:&quot;cb&quot;,&quot;text_align&quot;:&quot;lb&quot;,&quot;text_direction&quot;:&quot;horizontal&quot;,&quot;chip_types&quot;:[&quot;pictext&quot;,&quot;picture&quot;,&quot;chart&quot;,&quot;table&quot;,&quot;video&quot;],&quot;support_features&quot;:[&quot;collage&quot;]},{&quot;fill_id&quot;:&quot;c86341e0359e401ea0b786310bd97fc1&quot;,&quot;fill_align&quot;:&quot;ct&quot;,&quot;text_align&quot;:&quot;lt&quot;,&quot;text_direction&quot;:&quot;horizontal&quot;,&quot;chip_types&quot;:[&quot;pictext&quot;,&quot;text&quot;,&quot;picture&quot;,&quot;chart&quot;,&quot;table&quot;,&quot;video&quot;],&quot;support_features&quot;:[&quot;collage&quot;]}]]"/>
  <p:tag name="KSO_WM_SLIDE_SIZE" val="624*336"/>
  <p:tag name="KSO_WM_SLIDE_POSITION" val="168*102"/>
  <p:tag name="KSO_WM_CHIP_XID" val="5eeadf6fa758c1ec0b7087d2"/>
  <p:tag name="KSO_WM_CHIP_DECFILLPROP" val="[]"/>
  <p:tag name="KSO_WM_CHIP_GROUPID" val="5eeadf6fa758c1ec0b7087d1"/>
  <p:tag name="KSO_WM_SLIDE_BK_DARK_LIGHT" val="2"/>
  <p:tag name="KSO_WM_SLIDE_BACKGROUND_TYPE" val="frame"/>
  <p:tag name="KSO_WM_SLIDE_SUPPORT_FEATURE_TYPE" val="0"/>
  <p:tag name="KSO_WM_TEMPLATE_ASSEMBLE_XID" val="60656f154054ed1e2fb80332"/>
  <p:tag name="KSO_WM_TEMPLATE_ASSEMBLE_GROUPID" val="60656f154054ed1e2fb8033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4-05-31T22:22:40&quot;,&quot;maxSize&quot;:{&quot;size1&quot;:58.900042057743285},&quot;minSize&quot;:{&quot;size1&quot;:38.900042057743285},&quot;normalSize&quot;:{&quot;size1&quot;:49.20004205774329},&quot;subLayout&quot;:[{&quot;id&quot;:&quot;2024-05-31T22:22:40&quot;,&quot;margin&quot;:{&quot;bottom&quot;:0.28200000524520874,&quot;left&quot;:1.690000057220459,&quot;right&quot;:1.690000057220459,&quot;top&quot;:1.690000057220459},&quot;type&quot;:0},{&quot;id&quot;:&quot;2024-05-31T22:22:40&quot;,&quot;margin&quot;:{&quot;bottom&quot;:1.690000057220459,&quot;left&quot;:1.690000057220459,&quot;right&quot;:1.690000057220459,&quot;top&quot;:0.3970000147819519},&quot;type&quot;:0}],&quot;type&quot;:0}"/>
  <p:tag name="KSO_WM_SLIDE_CAN_ADD_NAVIGATION"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371_1*i*4"/>
  <p:tag name="KSO_WM_TEMPLATE_CATEGORY" val="diagram"/>
  <p:tag name="KSO_WM_TEMPLATE_INDEX" val="2020137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371_1*i*1"/>
  <p:tag name="KSO_WM_TEMPLATE_CATEGORY" val="diagram"/>
  <p:tag name="KSO_WM_TEMPLATE_INDEX" val="20201371"/>
  <p:tag name="KSO_WM_UNIT_LAYERLEVEL" val="1"/>
  <p:tag name="KSO_WM_TAG_VERSION" val="1.0"/>
  <p:tag name="KSO_WM_BEAUTIFY_FLAG" val="#wm#"/>
  <p:tag name="KSO_WM_UNIT_FILL_FORE_SCHEMECOLOR_INDEX_BRIGHTNESS" val="0"/>
  <p:tag name="KSO_WM_UNIT_FILL_FORE_SCHEMECOLOR_INDEX" val="15"/>
  <p:tag name="KSO_WM_UNIT_FILL_TYPE" val="1"/>
</p:tagLst>
</file>

<file path=ppt/tags/tag129.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371_1*a*1"/>
  <p:tag name="KSO_WM_TEMPLATE_CATEGORY" val="diagram"/>
  <p:tag name="KSO_WM_TEMPLATE_INDEX" val="20201371"/>
  <p:tag name="KSO_WM_UNIT_LAYERLEVEL" val="1"/>
  <p:tag name="KSO_WM_TAG_VERSION" val="1.0"/>
  <p:tag name="KSO_WM_BEAUTIFY_FLAG" val="#wm#"/>
  <p:tag name="KSO_WM_UNIT_PRESET_TEXT" val="产品更新换代较快&#13;如何持续的研发新产品？"/>
  <p:tag name="KSO_WM_UNIT_ISNUMDGMTITLE" val="0"/>
  <p:tag name="KSO_WM_UNIT_TEXT_FILL_FORE_SCHEMECOLOR_INDEX_BRIGHTNESS" val="0"/>
  <p:tag name="KSO_WM_UNIT_TEXT_FILL_FORE_SCHEMECOLOR_INDEX" val="14"/>
  <p:tag name="KSO_WM_UNIT_TEXT_FILL_TYPE" val="1"/>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371_1*i*2"/>
  <p:tag name="KSO_WM_TEMPLATE_CATEGORY" val="diagram"/>
  <p:tag name="KSO_WM_TEMPLATE_INDEX" val="20201371"/>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SHADOW_SCHEMECOLOR_INDEX_BRIGHTNESS" val="0.05"/>
  <p:tag name="KSO_WM_UNIT_SHADOW_SCHEMECOLOR_INDEX" val="13"/>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371_1*i*3"/>
  <p:tag name="KSO_WM_TEMPLATE_CATEGORY" val="diagram"/>
  <p:tag name="KSO_WM_TEMPLATE_INDEX" val="20201371"/>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SHADOW_SCHEMECOLOR_INDEX_BRIGHTNESS" val="0.05"/>
  <p:tag name="KSO_WM_UNIT_SHADOW_SCHEMECOLOR_INDEX" val="13"/>
</p:tagLst>
</file>

<file path=ppt/tags/tag132.xml><?xml version="1.0" encoding="utf-8"?>
<p:tagLst xmlns:p="http://schemas.openxmlformats.org/presentationml/2006/main">
  <p:tag name="KSO_WM_SLIDE_ID" val="diagram202013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01371"/>
  <p:tag name="KSO_WM_SLIDE_LAYOUT" val="a"/>
  <p:tag name="KSO_WM_SLIDE_LAYOUT_CNT" val="1"/>
  <p:tag name="KSO_WM_TEMPLATE_THUMBS_INDEX" val="1、4、7、12、13、14、15、16、17、18、20、24、25、28、33、36、40、43、44"/>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960*540"/>
  <p:tag name="KSO_WM_SLIDE_POSITION" val="0*0"/>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36.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40.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371_1*i*4"/>
  <p:tag name="KSO_WM_TEMPLATE_CATEGORY" val="diagram"/>
  <p:tag name="KSO_WM_TEMPLATE_INDEX" val="2020137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371_1*i*1"/>
  <p:tag name="KSO_WM_TEMPLATE_CATEGORY" val="diagram"/>
  <p:tag name="KSO_WM_TEMPLATE_INDEX" val="20201371"/>
  <p:tag name="KSO_WM_UNIT_LAYERLEVEL" val="1"/>
  <p:tag name="KSO_WM_TAG_VERSION" val="1.0"/>
  <p:tag name="KSO_WM_BEAUTIFY_FLAG" val="#wm#"/>
  <p:tag name="KSO_WM_UNIT_FILL_FORE_SCHEMECOLOR_INDEX_BRIGHTNESS" val="0"/>
  <p:tag name="KSO_WM_UNIT_FILL_FORE_SCHEMECOLOR_INDEX" val="15"/>
  <p:tag name="KSO_WM_UNIT_FILL_TYPE" val="1"/>
</p:tagLst>
</file>

<file path=ppt/tags/tag148.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371_1*a*1"/>
  <p:tag name="KSO_WM_TEMPLATE_CATEGORY" val="diagram"/>
  <p:tag name="KSO_WM_TEMPLATE_INDEX" val="20201371"/>
  <p:tag name="KSO_WM_UNIT_LAYERLEVEL" val="1"/>
  <p:tag name="KSO_WM_TAG_VERSION" val="1.0"/>
  <p:tag name="KSO_WM_BEAUTIFY_FLAG" val="#wm#"/>
  <p:tag name="KSO_WM_UNIT_PRESET_TEXT" val="产品更新换代较快&#13;如何持续的研发新产品？"/>
  <p:tag name="KSO_WM_UNIT_ISNUMDGMTITLE" val="0"/>
  <p:tag name="KSO_WM_UNIT_TEXT_FILL_FORE_SCHEMECOLOR_INDEX_BRIGHTNESS" val="0"/>
  <p:tag name="KSO_WM_UNIT_TEXT_FILL_FORE_SCHEMECOLOR_INDEX" val="14"/>
  <p:tag name="KSO_WM_UNIT_TEXT_FILL_TYPE"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371_1*i*2"/>
  <p:tag name="KSO_WM_TEMPLATE_CATEGORY" val="diagram"/>
  <p:tag name="KSO_WM_TEMPLATE_INDEX" val="20201371"/>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SHADOW_SCHEMECOLOR_INDEX_BRIGHTNESS" val="0.05"/>
  <p:tag name="KSO_WM_UNIT_SHADOW_SCHEMECOLOR_INDEX" val="13"/>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1_1"/>
  <p:tag name="KSO_WM_TEMPLATE_CATEGORY" val="diagram"/>
  <p:tag name="KSO_WM_TEMPLATE_INDEX" val="20228761"/>
  <p:tag name="KSO_WM_UNIT_LAYERLEVEL" val="1_1_1"/>
  <p:tag name="KSO_WM_TAG_VERSION" val="1.0"/>
  <p:tag name="KSO_WM_BEAUTIFY_FLAG" val="#wm#"/>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371_1*i*3"/>
  <p:tag name="KSO_WM_TEMPLATE_CATEGORY" val="diagram"/>
  <p:tag name="KSO_WM_TEMPLATE_INDEX" val="20201371"/>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SHADOW_SCHEMECOLOR_INDEX_BRIGHTNESS" val="0.05"/>
  <p:tag name="KSO_WM_UNIT_SHADOW_SCHEMECOLOR_INDEX" val="13"/>
</p:tagLst>
</file>

<file path=ppt/tags/tag151.xml><?xml version="1.0" encoding="utf-8"?>
<p:tagLst xmlns:p="http://schemas.openxmlformats.org/presentationml/2006/main">
  <p:tag name="KSO_WM_SLIDE_ID" val="diagram20201371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TAG_VERSION" val="1.0"/>
  <p:tag name="KSO_WM_BEAUTIFY_FLAG" val="#wm#"/>
  <p:tag name="KSO_WM_TEMPLATE_CATEGORY" val="diagram"/>
  <p:tag name="KSO_WM_TEMPLATE_INDEX" val="20201371"/>
  <p:tag name="KSO_WM_SLIDE_LAYOUT" val="a"/>
  <p:tag name="KSO_WM_SLIDE_LAYOUT_CNT" val="1"/>
  <p:tag name="KSO_WM_TEMPLATE_THUMBS_INDEX" val="1、4、7、12、13、14、15、16、17、18、20、24、25、28、33、36、40、43、44"/>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960*540"/>
  <p:tag name="KSO_WM_SLIDE_POSITION" val="0*0"/>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52.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157.xml><?xml version="1.0" encoding="utf-8"?>
<p:tagLst xmlns:p="http://schemas.openxmlformats.org/presentationml/2006/main">
  <p:tag name="COMMONDATA" val="eyJoZGlkIjoiMWVhYzkyZWQ2NWI2NjdiYmM5NjAwMGRlZDJhODlkNTki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2_1"/>
  <p:tag name="KSO_WM_TEMPLATE_CATEGORY" val="diagram"/>
  <p:tag name="KSO_WM_TEMPLATE_INDEX" val="20228761"/>
  <p:tag name="KSO_WM_UNIT_LAYERLEVEL" val="1_1_1"/>
  <p:tag name="KSO_WM_TAG_VERSION" val="1.0"/>
  <p:tag name="KSO_WM_BEAUTIFY_FLAG" val="#wm#"/>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1_2"/>
  <p:tag name="KSO_WM_TEMPLATE_CATEGORY" val="diagram"/>
  <p:tag name="KSO_WM_TEMPLATE_INDEX" val="20228761"/>
  <p:tag name="KSO_WM_UNIT_LAYERLEVEL" val="1_1_1"/>
  <p:tag name="KSO_WM_TAG_VERSION" val="1.0"/>
  <p:tag name="KSO_WM_BEAUTIFY_FLAG" val="#wm#"/>
  <p:tag name="KSO_WM_UNIT_TYPE" val="l_h_i"/>
  <p:tag name="KSO_WM_UNIT_INDEX" val="1_1_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1_3"/>
  <p:tag name="KSO_WM_TEMPLATE_CATEGORY" val="diagram"/>
  <p:tag name="KSO_WM_TEMPLATE_INDEX" val="20228761"/>
  <p:tag name="KSO_WM_UNIT_LAYERLEVEL" val="1_1_1"/>
  <p:tag name="KSO_WM_TAG_VERSION" val="1.0"/>
  <p:tag name="KSO_WM_BEAUTIFY_FLAG" val="#wm#"/>
  <p:tag name="KSO_WM_UNIT_TYPE" val="l_h_i"/>
  <p:tag name="KSO_WM_UNIT_INDEX" val="1_1_3"/>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UNIT_SUBTYPE" val="a"/>
  <p:tag name="KSO_WM_UNIT_PRESET_TEXT" val="点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1_1*l_h_f*1_1_1"/>
  <p:tag name="KSO_WM_TEMPLATE_CATEGORY" val="diagram"/>
  <p:tag name="KSO_WM_TEMPLATE_INDEX" val="2022876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xml><?xml version="1.0" encoding="utf-8"?>
<p:tagLst xmlns:p="http://schemas.openxmlformats.org/presentationml/2006/main">
  <p:tag name="KSO_WM_UNIT_VALUE" val="1904*1886"/>
  <p:tag name="KSO_WM_UNIT_HIGHLIGHT" val="0"/>
  <p:tag name="KSO_WM_UNIT_COMPATIBLE" val="1"/>
  <p:tag name="KSO_WM_UNIT_DIAGRAM_ISNUMVISUAL" val="0"/>
  <p:tag name="KSO_WM_UNIT_DIAGRAM_ISREFERUNIT" val="0"/>
  <p:tag name="KSO_WM_UNIT_TYPE" val="d"/>
  <p:tag name="KSO_WM_UNIT_INDEX" val="1"/>
  <p:tag name="KSO_WM_UNIT_ID" val="diagram20207082_1*d*1"/>
  <p:tag name="KSO_WM_TEMPLATE_CATEGORY" val="diagram"/>
  <p:tag name="KSO_WM_TEMPLATE_INDEX" val="20207082"/>
  <p:tag name="KSO_WM_UNIT_LAYERLEVEL" val="1"/>
  <p:tag name="KSO_WM_TAG_VERSION" val="1.0"/>
  <p:tag name="KSO_WM_BEAUTIFY_FLAG" val="#wm#"/>
  <p:tag name="KSO_WM_CHIP_GROUPID" val="5e7310da9a230a26b9e88a19"/>
  <p:tag name="KSO_WM_CHIP_XID" val="5e7310da9a230a26b9e88a1a"/>
  <p:tag name="KSO_WM_UNIT_DEC_AREA_ID" val="1a66ff03fa14482db20b4ebcd730d86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885c59de40e447a97bda3fc752886f8"/>
  <p:tag name="KSO_WM_UNIT_PLACING_PICTURE" val="2885c59de40e447a97bda3fc752886f8"/>
  <p:tag name="KSO_WM_UNIT_SUPPORT_BIG_FONT" val="1"/>
  <p:tag name="KSO_WM_TEMPLATE_ASSEMBLE_XID" val="60656e624054ed1e2fb7f788"/>
  <p:tag name="KSO_WM_TEMPLATE_ASSEMBLE_GROUPID" val="60656e624054ed1e2fb7f788"/>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2_2"/>
  <p:tag name="KSO_WM_TEMPLATE_CATEGORY" val="diagram"/>
  <p:tag name="KSO_WM_TEMPLATE_INDEX" val="20228761"/>
  <p:tag name="KSO_WM_UNIT_LAYERLEVEL" val="1_1_1"/>
  <p:tag name="KSO_WM_TAG_VERSION" val="1.0"/>
  <p:tag name="KSO_WM_BEAUTIFY_FLAG" val="#wm#"/>
  <p:tag name="KSO_WM_UNIT_TYPE" val="l_h_i"/>
  <p:tag name="KSO_WM_UNIT_INDEX" val="1_2_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1_1*l_h_i*1_2_3"/>
  <p:tag name="KSO_WM_TEMPLATE_CATEGORY" val="diagram"/>
  <p:tag name="KSO_WM_TEMPLATE_INDEX" val="20228761"/>
  <p:tag name="KSO_WM_UNIT_LAYERLEVEL" val="1_1_1"/>
  <p:tag name="KSO_WM_TAG_VERSION" val="1.0"/>
  <p:tag name="KSO_WM_BEAUTIFY_FLAG" val="#wm#"/>
  <p:tag name="KSO_WM_UNIT_TYPE" val="l_h_i"/>
  <p:tag name="KSO_WM_UNIT_INDEX" val="1_2_3"/>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25"/>
  <p:tag name="KSO_WM_UNIT_FILL_FORE_SCHEMECOLOR_INDEX_2" val="6"/>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SUBTYPE" val="a"/>
  <p:tag name="KSO_WM_UNIT_PRESET_TEXT" val="点击此处输入你的正文，文字是您思想的提炼。"/>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1_1*l_h_f*1_2_1"/>
  <p:tag name="KSO_WM_TEMPLATE_CATEGORY" val="diagram"/>
  <p:tag name="KSO_WM_TEMPLATE_INDEX" val="2022876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23.xml><?xml version="1.0" encoding="utf-8"?>
<p:tagLst xmlns:p="http://schemas.openxmlformats.org/presentationml/2006/main">
  <p:tag name="KSO_WM_SLIDE_ID" val="diagram2020952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9527"/>
  <p:tag name="KSO_WM_SLIDE_LAYOUT" val="d"/>
  <p:tag name="KSO_WM_SLIDE_LAYOUT_CNT" val="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4-05-12T20:12:55&quot;,&quot;maxSize&quot;:{&quot;size1&quot;:2.310280974926772},&quot;minSize&quot;:{&quot;size1&quot;:2.310280974926772},&quot;normalSize&quot;:{&quot;size1&quot;:2.310280974926772},&quot;subLayout&quot;:[{&quot;id&quot;:&quot;2024-05-12T20:12:55&quot;,&quot;type&quot;:0},{&quot;id&quot;:&quot;2024-05-12T20:12:55&quot;,&quot;margin&quot;:{&quot;bottom&quot;:1.6929999589920044,&quot;left&quot;:1.6929999589920044,&quot;right&quot;:1.6929999589920044,&quot;top&quot;:1.2699999809265137},&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SLIDE_SIZE" val="864*324"/>
  <p:tag name="KSO_WM_SLIDE_POSITION" val="47*107"/>
  <p:tag name="KSO_WM_CHIP_XID" val="5f20142fc4814ce96fb1281b"/>
  <p:tag name="KSO_WM_CHIP_DECFILLPROP" val="[]"/>
  <p:tag name="KSO_WM_CHIP_GROUPID" val="5f20142fc4814ce96fb1281a"/>
  <p:tag name="KSO_WM_SLIDE_BK_DARK_LIGHT" val="2"/>
  <p:tag name="KSO_WM_SLIDE_BACKGROUND_TYPE" val="general"/>
  <p:tag name="KSO_WM_SLIDE_SUPPORT_FEATURE_TYPE" val="3"/>
  <p:tag name="KSO_WM_TEMPLATE_ASSEMBLE_XID" val="60656e904054ed1e2fb7fb93"/>
  <p:tag name="KSO_WM_TEMPLATE_ASSEMBLE_GROUPID" val="60656e904054ed1e2fb7fb93"/>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4368_1*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368"/>
  <p:tag name="KSO_WM_UNIT_VALUE" val="1150"/>
  <p:tag name="KSO_WM_TEMPLATE_ASSEMBLE_XID" val="60656f7e4054ed1e2fb80bad"/>
  <p:tag name="KSO_WM_TEMPLATE_ASSEMBLE_GROUPID" val="60656f7e4054ed1e2fb80bad"/>
</p:tagLst>
</file>

<file path=ppt/tags/tag25.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4368_1*a*1"/>
  <p:tag name="KSO_WM_TEMPLATE_CATEGORY" val="diagram"/>
  <p:tag name="KSO_WM_TEMPLATE_INDEX" val="2021436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cc428f430644606adea70b638fcda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93d23ae0d9e4483bd0942ca4f9661b9"/>
  <p:tag name="KSO_WM_UNIT_TEXT_FILL_FORE_SCHEMECOLOR_INDEX_BRIGHTNESS" val="0"/>
  <p:tag name="KSO_WM_UNIT_TEXT_FILL_FORE_SCHEMECOLOR_INDEX" val="13"/>
  <p:tag name="KSO_WM_UNIT_TEXT_FILL_TYPE" val="1"/>
  <p:tag name="KSO_WM_TEMPLATE_ASSEMBLE_XID" val="60656f7e4054ed1e2fb80bad"/>
  <p:tag name="KSO_WM_TEMPLATE_ASSEMBLE_GROUPID" val="60656f7e4054ed1e2fb80bad"/>
</p:tagLst>
</file>

<file path=ppt/tags/tag26.xml><?xml version="1.0" encoding="utf-8"?>
<p:tagLst xmlns:p="http://schemas.openxmlformats.org/presentationml/2006/main">
  <p:tag name="KSO_WM_UNIT_VALUE" val="1015*888"/>
  <p:tag name="KSO_WM_UNIT_HIGHLIGHT" val="0"/>
  <p:tag name="KSO_WM_UNIT_COMPATIBLE" val="0"/>
  <p:tag name="KSO_WM_UNIT_DIAGRAM_ISNUMVISUAL" val="0"/>
  <p:tag name="KSO_WM_UNIT_DIAGRAM_ISREFERUNIT" val="0"/>
  <p:tag name="KSO_WM_UNIT_TYPE" val="d"/>
  <p:tag name="KSO_WM_UNIT_INDEX" val="3"/>
  <p:tag name="KSO_WM_UNIT_ID" val="diagram20214368_1*d*3"/>
  <p:tag name="KSO_WM_TEMPLATE_CATEGORY" val="diagram"/>
  <p:tag name="KSO_WM_TEMPLATE_INDEX" val="20214368"/>
  <p:tag name="KSO_WM_UNIT_LAYERLEVEL" val="1"/>
  <p:tag name="KSO_WM_TAG_VERSION" val="1.0"/>
  <p:tag name="KSO_WM_BEAUTIFY_FLAG" val="#wm#"/>
  <p:tag name="KSO_WM_CHIP_GROUPID" val="5e7310da9a230a26b9e88a19"/>
  <p:tag name="KSO_WM_CHIP_XID" val="5e7310da9a230a26b9e88a1a"/>
  <p:tag name="KSO_WM_UNIT_DEC_AREA_ID" val="001ed6024a7f40d094bafaf2a05c680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5e8a6dad192459787eba20fbff6c0e0"/>
  <p:tag name="KSO_WM_UNIT_SUPPORT_UNIT_TYPE" val="[&quot;d&quot;]"/>
  <p:tag name="KSO_WM_TEMPLATE_ASSEMBLE_XID" val="60656f7e4054ed1e2fb80bad"/>
  <p:tag name="KSO_WM_TEMPLATE_ASSEMBLE_GROUPID" val="60656f7e4054ed1e2fb80bad"/>
</p:tagLst>
</file>

<file path=ppt/tags/tag27.xml><?xml version="1.0" encoding="utf-8"?>
<p:tagLst xmlns:p="http://schemas.openxmlformats.org/presentationml/2006/main">
  <p:tag name="KSO_WM_UNIT_VALUE" val="1015*931"/>
  <p:tag name="KSO_WM_UNIT_HIGHLIGHT" val="0"/>
  <p:tag name="KSO_WM_UNIT_COMPATIBLE" val="0"/>
  <p:tag name="KSO_WM_UNIT_DIAGRAM_ISNUMVISUAL" val="0"/>
  <p:tag name="KSO_WM_UNIT_DIAGRAM_ISREFERUNIT" val="0"/>
  <p:tag name="KSO_WM_UNIT_TYPE" val="d"/>
  <p:tag name="KSO_WM_UNIT_INDEX" val="1"/>
  <p:tag name="KSO_WM_UNIT_ID" val="diagram20214368_1*d*1"/>
  <p:tag name="KSO_WM_TEMPLATE_CATEGORY" val="diagram"/>
  <p:tag name="KSO_WM_TEMPLATE_INDEX" val="20214368"/>
  <p:tag name="KSO_WM_UNIT_LAYERLEVEL" val="1"/>
  <p:tag name="KSO_WM_TAG_VERSION" val="1.0"/>
  <p:tag name="KSO_WM_BEAUTIFY_FLAG" val="#wm#"/>
  <p:tag name="KSO_WM_CHIP_GROUPID" val="5e7310da9a230a26b9e88a19"/>
  <p:tag name="KSO_WM_CHIP_XID" val="5e7310da9a230a26b9e88a1a"/>
  <p:tag name="KSO_WM_UNIT_DEC_AREA_ID" val="36df1282d6774a75ae81c5af13e3c4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37c561493344fb3bc6ea312357ddfe6"/>
  <p:tag name="KSO_WM_UNIT_SUPPORT_UNIT_TYPE" val="[&quot;d&quot;]"/>
  <p:tag name="KSO_WM_TEMPLATE_ASSEMBLE_XID" val="60656f7e4054ed1e2fb80bad"/>
  <p:tag name="KSO_WM_TEMPLATE_ASSEMBLE_GROUPID" val="60656f7e4054ed1e2fb80bad"/>
</p:tagLst>
</file>

<file path=ppt/tags/tag28.xml><?xml version="1.0" encoding="utf-8"?>
<p:tagLst xmlns:p="http://schemas.openxmlformats.org/presentationml/2006/main">
  <p:tag name="KSO_WM_UNIT_VALUE" val="1015*888"/>
  <p:tag name="KSO_WM_UNIT_HIGHLIGHT" val="0"/>
  <p:tag name="KSO_WM_UNIT_COMPATIBLE" val="0"/>
  <p:tag name="KSO_WM_UNIT_DIAGRAM_ISNUMVISUAL" val="0"/>
  <p:tag name="KSO_WM_UNIT_DIAGRAM_ISREFERUNIT" val="0"/>
  <p:tag name="KSO_WM_UNIT_TYPE" val="d"/>
  <p:tag name="KSO_WM_UNIT_INDEX" val="2"/>
  <p:tag name="KSO_WM_UNIT_ID" val="diagram20214368_1*d*2"/>
  <p:tag name="KSO_WM_TEMPLATE_CATEGORY" val="diagram"/>
  <p:tag name="KSO_WM_TEMPLATE_INDEX" val="20214368"/>
  <p:tag name="KSO_WM_UNIT_LAYERLEVEL" val="1"/>
  <p:tag name="KSO_WM_TAG_VERSION" val="1.0"/>
  <p:tag name="KSO_WM_BEAUTIFY_FLAG" val="#wm#"/>
  <p:tag name="KSO_WM_CHIP_GROUPID" val="5e7310da9a230a26b9e88a19"/>
  <p:tag name="KSO_WM_CHIP_XID" val="5e7310da9a230a26b9e88a1a"/>
  <p:tag name="KSO_WM_UNIT_DEC_AREA_ID" val="b22938bce9184ffc88665abd012ad39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3b588b4cc1a47b28480cd73b1f3997f"/>
  <p:tag name="KSO_WM_UNIT_SUPPORT_UNIT_TYPE" val="[&quot;d&quot;]"/>
  <p:tag name="KSO_WM_TEMPLATE_ASSEMBLE_XID" val="60656f7e4054ed1e2fb80bad"/>
  <p:tag name="KSO_WM_TEMPLATE_ASSEMBLE_GROUPID" val="60656f7e4054ed1e2fb80bad"/>
</p:tagLst>
</file>

<file path=ppt/tags/tag29.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1-04-01T15:50:52&quot;,&quot;maxSize&quot;:{&quot;size1&quot;:46.6996285817448},&quot;minSize&quot;:{&quot;size1&quot;:26.69962858174479},&quot;normalSize&quot;:{&quot;size1&quot;:26.69962858174479},&quot;subLayout&quot;:[{&quot;id&quot;:&quot;2021-04-01T15:50:52&quot;,&quot;margin&quot;:{&quot;bottom&quot;:0.02600000612437725,&quot;left&quot;:2.5399999618530273,&quot;right&quot;:2.5399999618530273,&quot;top&quot;:2.9629998207092285},&quot;type&quot;:0},{&quot;direction&quot;:1,&quot;id&quot;:&quot;2021-04-01T15:50:52&quot;,&quot;maxSize&quot;:{&quot;size1&quot;:41.299737739562985},&quot;minSize&quot;:{&quot;size1&quot;:33.799737739562985},&quot;normalSize&quot;:{&quot;size1&quot;:33.799737739562985},&quot;subLayout&quot;:[{&quot;id&quot;:&quot;2021-04-01T15:50:52&quot;,&quot;margin&quot;:{&quot;bottom&quot;:2.9629998207092285,&quot;left&quot;:2.5399999618530273,&quot;right&quot;:0.02600000612437725,&quot;top&quot;:0.8199999928474426},&quot;type&quot;:0},{&quot;direction&quot;:1,&quot;id&quot;:&quot;2021-04-01T15:50:52&quot;,&quot;maxSize&quot;:{&quot;size1&quot;:45.29960383740564},&quot;minSize&quot;:{&quot;size1&quot;:33.999603837405644},&quot;normalSize&quot;:{&quot;size1&quot;:42.70330474375006},&quot;subLayout&quot;:[{&quot;id&quot;:&quot;2021-04-01T15:50:52&quot;,&quot;margin&quot;:{&quot;bottom&quot;:2.9629998207092285,&quot;left&quot;:0.8199999928474426,&quot;right&quot;:0.02600000612437725,&quot;top&quot;:0.8199999928474426},&quot;type&quot;:0},{&quot;id&quot;:&quot;2021-04-01T15:50:52&quot;,&quot;margin&quot;:{&quot;bottom&quot;:2.9629998207092285,&quot;left&quot;:0.8199999928474426,&quot;right&quot;:2.5399999618530273,&quot;top&quot;:0.8199999928474426},&quot;type&quot;:0}],&quot;type&quot;:0}],&quot;type&quot;:0}],&quot;type&quot;:0}"/>
  <p:tag name="KSO_WM_SLIDE_BACKGROUND" val="[&quot;general&quot;,&quot;frame&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26c09458dcf84226809132cb0ad4113b&quot;,&quot;fill_align&quot;:&quot;cm&quot;,&quot;chip_types&quot;:[&quot;header&quot;]},{&quot;text_align&quot;:&quot;lm&quot;,&quot;text_direction&quot;:&quot;horizontal&quot;,&quot;support_big_font&quot;:false,&quot;fill_id&quot;:&quot;a668eca2aa1144ccae4d59ab8ffcd649&quot;,&quot;fill_align&quot;:&quot;lm&quot;,&quot;chip_types&quot;:[&quot;text&quot;,&quot;picture&quot;]},{&quot;text_align&quot;:&quot;lm&quot;,&quot;text_direction&quot;:&quot;horizontal&quot;,&quot;support_big_font&quot;:false,&quot;fill_id&quot;:&quot;ffa3f0fb155e44e596006838108d8f4a&quot;,&quot;fill_align&quot;:&quot;lm&quot;,&quot;chip_types&quot;:[&quot;text&quot;,&quot;picture&quot;]},{&quot;text_align&quot;:&quot;lm&quot;,&quot;text_direction&quot;:&quot;horizontal&quot;,&quot;support_big_font&quot;:false,&quot;fill_id&quot;:&quot;245a08c7a9e14e6882892bc43f1497a0&quot;,&quot;fill_align&quot;:&quot;lm&quot;,&quot;chip_types&quot;:[&quot;text&quot;,&quot;picture&quot;]}],[{&quot;text_align&quot;:&quot;cm&quot;,&quot;text_direction&quot;:&quot;horizontal&quot;,&quot;support_big_font&quot;:false,&quot;fill_id&quot;:&quot;26c09458dcf84226809132cb0ad4113b&quot;,&quot;fill_align&quot;:&quot;cm&quot;,&quot;chip_types&quot;:[&quot;header&quot;]},{&quot;text_align&quot;:&quot;ct&quot;,&quot;text_direction&quot;:&quot;horizontal&quot;,&quot;support_big_font&quot;:false,&quot;fill_id&quot;:&quot;a668eca2aa1144ccae4d59ab8ffcd649&quot;,&quot;fill_align&quot;:&quot;ct&quot;,&quot;chip_types&quot;:[&quot;pictext&quot;]},{&quot;text_align&quot;:&quot;ct&quot;,&quot;text_direction&quot;:&quot;horizontal&quot;,&quot;support_big_font&quot;:false,&quot;fill_id&quot;:&quot;ffa3f0fb155e44e596006838108d8f4a&quot;,&quot;fill_align&quot;:&quot;ct&quot;,&quot;chip_types&quot;:[&quot;pictext&quot;]},{&quot;text_align&quot;:&quot;ct&quot;,&quot;text_direction&quot;:&quot;horizontal&quot;,&quot;support_big_font&quot;:false,&quot;fill_id&quot;:&quot;245a08c7a9e14e6882892bc43f1497a0&quot;,&quot;fill_align&quot;:&quot;ct&quot;,&quot;chip_types&quot;:[&quot;pictext&quot;]}],[{&quot;text_align&quot;:&quot;cm&quot;,&quot;text_direction&quot;:&quot;horizontal&quot;,&quot;support_big_font&quot;:false,&quot;fill_id&quot;:&quot;26c09458dcf84226809132cb0ad4113b&quot;,&quot;fill_align&quot;:&quot;cm&quot;,&quot;chip_types&quot;:[&quot;header&quot;]},{&quot;text_align&quot;:&quot;rt&quot;,&quot;text_direction&quot;:&quot;horizontal&quot;,&quot;support_big_font&quot;:false,&quot;fill_id&quot;:&quot;a668eca2aa1144ccae4d59ab8ffcd649&quot;,&quot;fill_align&quot;:&quot;rt&quot;,&quot;chip_types&quot;:[&quot;text&quot;]},{&quot;text_align&quot;:&quot;ct&quot;,&quot;text_direction&quot;:&quot;horizontal&quot;,&quot;support_big_font&quot;:false,&quot;fill_id&quot;:&quot;ffa3f0fb155e44e596006838108d8f4a&quot;,&quot;fill_align&quot;:&quot;ct&quot;,&quot;chip_types&quot;:[&quot;pictext&quot;,&quot;picture&quot;]},{&quot;text_align&quot;:&quot;lt&quot;,&quot;text_direction&quot;:&quot;horizontal&quot;,&quot;support_big_font&quot;:false,&quot;fill_id&quot;:&quot;245a08c7a9e14e6882892bc43f1497a0&quot;,&quot;fill_align&quot;:&quot;lt&quot;,&quot;chip_types&quot;:[&quot;text&quot;]}]]"/>
  <p:tag name="KSO_WM_SLIDE_ID" val="diagram2021436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7*372"/>
  <p:tag name="KSO_WM_SLIDE_POSITION" val="71*84"/>
  <p:tag name="KSO_WM_TAG_VERSION" val="1.0"/>
  <p:tag name="KSO_WM_BEAUTIFY_FLAG" val="#wm#"/>
  <p:tag name="KSO_WM_TEMPLATE_CATEGORY" val="diagram"/>
  <p:tag name="KSO_WM_TEMPLATE_INDEX" val="20214368"/>
  <p:tag name="KSO_WM_SLIDE_LAYOUT" val="a_d"/>
  <p:tag name="KSO_WM_SLIDE_LAYOUT_CNT" val="1_3"/>
  <p:tag name="KSO_WM_CHIP_XID" val="5ef0848304715a2107802595"/>
  <p:tag name="KSO_WM_CHIP_DECFILLPROP" val="[]"/>
  <p:tag name="KSO_WM_SLIDE_CAN_ADD_NAVIGATION" val="1"/>
  <p:tag name="KSO_WM_CHIP_GROUPID" val="5ef0848304715a2107802594"/>
  <p:tag name="KSO_WM_SLIDE_BK_DARK_LIGHT" val="2"/>
  <p:tag name="KSO_WM_SLIDE_BACKGROUND_TYPE" val="frame"/>
  <p:tag name="KSO_WM_SLIDE_SUPPORT_FEATURE_TYPE" val="0"/>
  <p:tag name="KSO_WM_TEMPLATE_ASSEMBLE_XID" val="60656f7e4054ed1e2fb80bad"/>
  <p:tag name="KSO_WM_TEMPLATE_ASSEMBLE_GROUPID" val="60656f7e4054ed1e2fb80bad"/>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082_1*i*2"/>
  <p:tag name="KSO_WM_TEMPLATE_CATEGORY" val="diagram"/>
  <p:tag name="KSO_WM_TEMPLATE_INDEX" val="20207082"/>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46bec1d2943f4c9982cf9f96e228e56d"/>
  <p:tag name="KSO_WM_CHIP_GROUPID" val="5e9e928e660c33b3b8e63fea"/>
  <p:tag name="KSO_WM_CHIP_XID" val="5e9e928e660c33b3b8e63feb"/>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275"/>
  <p:tag name="KSO_WM_TEMPLATE_ASSEMBLE_XID" val="60656e624054ed1e2fb7f788"/>
  <p:tag name="KSO_WM_TEMPLATE_ASSEMBLE_GROUPID" val="60656e624054ed1e2fb7f78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767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767"/>
  <p:tag name="KSO_WM_UNIT_VALUE" val="375"/>
  <p:tag name="KSO_WM_TEMPLATE_ASSEMBLE_XID" val="60656f9b4054ed1e2fb80d6e"/>
  <p:tag name="KSO_WM_TEMPLATE_ASSEMBLE_GROUPID" val="60656f9b4054ed1e2fb80d6e"/>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4767_1*i*2"/>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0517c0a8d4e643faac4c14e8bfee66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TEXT_FILL_FORE_SCHEMECOLOR_INDEX_BRIGHTNESS" val="0"/>
  <p:tag name="KSO_WM_UNIT_TEXT_FILL_FORE_SCHEMECOLOR_INDEX" val="2"/>
  <p:tag name="KSO_WM_UNIT_TEXT_FILL_TYPE" val="1"/>
  <p:tag name="KSO_WM_UNIT_VALUE" val="252"/>
  <p:tag name="KSO_WM_TEMPLATE_ASSEMBLE_XID" val="60656f9b4054ed1e2fb80d6e"/>
  <p:tag name="KSO_WM_TEMPLATE_ASSEMBLE_GROUPID" val="60656f9b4054ed1e2fb80d6e"/>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4767_1*i*3"/>
  <p:tag name="KSO_WM_TEMPLATE_CATEGORY" val="diagram"/>
  <p:tag name="KSO_WM_TEMPLATE_INDEX" val="20214767"/>
  <p:tag name="KSO_WM_UNIT_LAYERLEVEL" val="1"/>
  <p:tag name="KSO_WM_TAG_VERSION" val="1.0"/>
  <p:tag name="KSO_WM_BEAUTIFY_FLAG" val="#wm#"/>
  <p:tag name="KSO_WM_UNIT_BLOCK" val="0"/>
  <p:tag name="KSO_WM_UNIT_SM_LIMIT_TYPE" val="2"/>
  <p:tag name="KSO_WM_UNIT_DEC_AREA_ID" val="758ca4e4af8c46b28d1a14bc3761a7a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1358a491bb0086638bf8"/>
  <p:tag name="KSO_WM_CHIP_XID" val="5ef21358a491bb0086638bf9"/>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630"/>
  <p:tag name="KSO_WM_TEMPLATE_ASSEMBLE_XID" val="60656f9b4054ed1e2fb80d6e"/>
  <p:tag name="KSO_WM_TEMPLATE_ASSEMBLE_GROUPID" val="60656f9b4054ed1e2fb80d6e"/>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4767_1*i*4"/>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60ef649c3cd4167ac48b71d6d399a1a"/>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60656f9b4054ed1e2fb80d6e"/>
  <p:tag name="KSO_WM_TEMPLATE_ASSEMBLE_GROUPID" val="60656f9b4054ed1e2fb80d6e"/>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4767_1*i*5"/>
  <p:tag name="KSO_WM_TEMPLATE_CATEGORY" val="diagram"/>
  <p:tag name="KSO_WM_TEMPLATE_INDEX" val="20214767"/>
  <p:tag name="KSO_WM_UNIT_LAYERLEVEL" val="1"/>
  <p:tag name="KSO_WM_TAG_VERSION" val="1.0"/>
  <p:tag name="KSO_WM_BEAUTIFY_FLAG" val="#wm#"/>
  <p:tag name="KSO_WM_UNIT_BLOCK" val="0"/>
  <p:tag name="KSO_WM_UNIT_SM_LIMIT_TYPE" val="1"/>
  <p:tag name="KSO_WM_UNIT_DEC_AREA_ID" val="600c20734b6f4271bb27757094427133"/>
  <p:tag name="KSO_WM_UNIT_DECORATE_INFO" val="{&quot;ReferentInfo&quot;:{&quot;Id&quot;:&quot;slide&quot;,&quot;X&quot;:{&quot;Pos&quot;:0},&quot;Y&quot;:{&quot;Pos&quot;:0}},&quot;DecorateInfoX&quot;:{&quot;Pos&quot;:0,&quot;IsAbs&quot;:true},&quot;DecorateInfoY&quot;:{&quot;Pos&quot;:0,&quot;IsAbs&quot;:true},&quot;DecorateInfoW&quot;:{&quot;IsAbs&quot;:true},&quot;DecorateInfoH&quot;:{&quot;IsAbs&quot;:true},&quot;whChangeMode&quot;:0}"/>
  <p:tag name="KSO_WM_CHIP_GROUPID" val="5ef21358a491bb0086638bf8"/>
  <p:tag name="KSO_WM_CHIP_XID" val="5ef21358a491bb0086638bf9"/>
  <p:tag name="KSO_WM_UNIT_FILL_FORE_SCHEMECOLOR_INDEX_BRIGHTNESS" val="0"/>
  <p:tag name="KSO_WM_UNIT_FILL_FORE_SCHEMECOLOR_INDEX" val="14"/>
  <p:tag name="KSO_WM_UNIT_FILL_TYPE" val="1"/>
  <p:tag name="KSO_WM_UNIT_VALUE" val="3"/>
  <p:tag name="KSO_WM_TEMPLATE_ASSEMBLE_XID" val="60656f9b4054ed1e2fb80d6e"/>
  <p:tag name="KSO_WM_TEMPLATE_ASSEMBLE_GROUPID" val="60656f9b4054ed1e2fb80d6e"/>
</p:tagLst>
</file>

<file path=ppt/tags/tag3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diagram20214767_1*a*1"/>
  <p:tag name="KSO_WM_TEMPLATE_CATEGORY" val="diagram"/>
  <p:tag name="KSO_WM_TEMPLATE_INDEX" val="2021476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1c512ddca3544ba95f8a780029819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1bed2ff589640589acbf602a3d3dc60"/>
  <p:tag name="KSO_WM_UNIT_TEXT_FILL_FORE_SCHEMECOLOR_INDEX_BRIGHTNESS" val="0"/>
  <p:tag name="KSO_WM_UNIT_TEXT_FILL_FORE_SCHEMECOLOR_INDEX" val="13"/>
  <p:tag name="KSO_WM_UNIT_TEXT_FILL_TYPE" val="1"/>
  <p:tag name="KSO_WM_TEMPLATE_ASSEMBLE_XID" val="60656f9b4054ed1e2fb80d6e"/>
  <p:tag name="KSO_WM_TEMPLATE_ASSEMBLE_GROUPID" val="60656f9b4054ed1e2fb80d6e"/>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8775_3*l_h_i*1_1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SHADOW_SCHEMECOLOR_INDEX_BRIGHTNESS" val="0"/>
  <p:tag name="KSO_WM_UNIT_SHADOW_SCHEMECOLOR_INDEX" val="9"/>
  <p:tag name="KSO_WM_UNIT_TEXT_FILL_FORE_SCHEMECOLOR_INDEX_BRIGHTNESS" val="0"/>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7082_1*a*1"/>
  <p:tag name="KSO_WM_TEMPLATE_CATEGORY" val="diagram"/>
  <p:tag name="KSO_WM_TEMPLATE_INDEX" val="20207082"/>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5c55c4ce81a946af9a915e7170c1510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3a395ebe8b642fb994a4d2bcaa1b981"/>
  <p:tag name="KSO_WM_UNIT_SUPPORT_BIG_FONT" val="1"/>
  <p:tag name="KSO_WM_UNIT_TEXT_FILL_FORE_SCHEMECOLOR_INDEX_BRIGHTNESS" val="0"/>
  <p:tag name="KSO_WM_UNIT_TEXT_FILL_FORE_SCHEMECOLOR_INDEX" val="13"/>
  <p:tag name="KSO_WM_UNIT_TEXT_FILL_TYPE" val="1"/>
  <p:tag name="KSO_WM_TEMPLATE_ASSEMBLE_XID" val="60656e624054ed1e2fb7f788"/>
  <p:tag name="KSO_WM_TEMPLATE_ASSEMBLE_GROUPID" val="60656e624054ed1e2fb7f788"/>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28775_3*l_h_i*1_1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1.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75_3*l_h_f*1_1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28775_3*l_h_i*1_1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9"/>
  <p:tag name="KSO_WM_UNIT_FILL_TYPE" val="1"/>
  <p:tag name="KSO_WM_UNIT_SHADOW_SCHEMECOLOR_INDEX_BRIGHTNESS" val="-0.25"/>
  <p:tag name="KSO_WM_UNIT_SHADOW_SCHEMECOLOR_INDEX" val="9"/>
  <p:tag name="KSO_WM_UNIT_TEXT_FILL_FORE_SCHEMECOLOR_INDEX_BRIGHTNESS" val="0"/>
  <p:tag name="KSO_WM_UNIT_TEXT_FILL_FORE_SCHEMECOLOR_INDEX" val="2"/>
  <p:tag name="KSO_WM_UNIT_TEX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8775_3*l_h_i*1_2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28775_3*l_h_i*1_2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5.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75_3*l_h_f*1_2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28775_3*l_h_i*1_2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SHADOW_SCHEMECOLOR_INDEX_BRIGHTNESS" val="0"/>
  <p:tag name="KSO_WM_UNIT_SHADOW_SCHEMECOLOR_INDEX" val="7"/>
  <p:tag name="KSO_WM_UNIT_TEXT_FILL_FORE_SCHEMECOLOR_INDEX_BRIGHTNESS" val="0"/>
  <p:tag name="KSO_WM_UNIT_TEXT_FILL_FORE_SCHEMECOLOR_INDEX" val="2"/>
  <p:tag name="KSO_WM_UNIT_TEXT_FILL_TYPE" val="1"/>
  <p:tag name="KSO_WM_UNIT_USESOURCEFORMAT_APPLY"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28775_3*l_h_i*1_3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28775_3*l_h_i*1_3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9.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75_3*l_h_f*1_3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082_1*f*1"/>
  <p:tag name="KSO_WM_TEMPLATE_CATEGORY" val="diagram"/>
  <p:tag name="KSO_WM_TEMPLATE_INDEX" val="20207082"/>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5ee9098fa6ee4b09819d22cf1331fdd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d65ebdbd437424fbba0e003c52d57ee"/>
  <p:tag name="KSO_WM_UNIT_TEXT_FILL_FORE_SCHEMECOLOR_INDEX_BRIGHTNESS" val="0.25"/>
  <p:tag name="KSO_WM_UNIT_TEXT_FILL_FORE_SCHEMECOLOR_INDEX" val="13"/>
  <p:tag name="KSO_WM_UNIT_TEXT_FILL_TYPE" val="1"/>
  <p:tag name="KSO_WM_TEMPLATE_ASSEMBLE_XID" val="60656e624054ed1e2fb7f788"/>
  <p:tag name="KSO_WM_TEMPLATE_ASSEMBLE_GROUPID" val="60656e624054ed1e2fb7f788"/>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28775_3*l_h_i*1_3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28775_3*l_h_i*1_4_1"/>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28775_3*l_h_i*1_4_3"/>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28775_3*l_h_f*1_4_1"/>
  <p:tag name="KSO_WM_TEMPLATE_CATEGORY" val="diagram"/>
  <p:tag name="KSO_WM_TEMPLATE_INDEX" val="20228775"/>
  <p:tag name="KSO_WM_UNIT_LAYERLEVEL" val="1_1_1"/>
  <p:tag name="KSO_WM_TAG_VERSION" val="1.0"/>
  <p:tag name="KSO_WM_BEAUTIFY_FLAG" val="#wm#"/>
  <p:tag name="KSO_WM_UNIT_TEXT_FILL_FORE_SCHEMECOLOR_INDEX_BRIGHTNESS" val="0"/>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28775_3*l_h_i*1_4_2"/>
  <p:tag name="KSO_WM_TEMPLATE_CATEGORY" val="diagram"/>
  <p:tag name="KSO_WM_TEMPLATE_INDEX" val="20228775"/>
  <p:tag name="KSO_WM_UNIT_LAYERLEVEL" val="1_1_1"/>
  <p:tag name="KSO_WM_TAG_VERSION" val="1.0"/>
  <p:tag name="KSO_WM_BEAUTIFY_FLAG" val="#wm#"/>
  <p:tag name="KSO_WM_UNIT_FILL_FORE_SCHEMECOLOR_INDEX_BRIGHTNESS" val="0"/>
  <p:tag name="KSO_WM_UNIT_FILL_FORE_SCHEMECOLOR_INDEX" val="10"/>
  <p:tag name="KSO_WM_UNIT_FILL_TYPE" val="1"/>
  <p:tag name="KSO_WM_UNIT_SHADOW_SCHEMECOLOR_INDEX_BRIGHTNESS" val="0"/>
  <p:tag name="KSO_WM_UNIT_SHADOW_SCHEMECOLOR_INDEX" val="10"/>
  <p:tag name="KSO_WM_UNIT_TEXT_FILL_FORE_SCHEMECOLOR_INDEX_BRIGHTNESS" val="0"/>
  <p:tag name="KSO_WM_UNIT_TEXT_FILL_FORE_SCHEMECOLOR_INDEX" val="2"/>
  <p:tag name="KSO_WM_UNIT_TEXT_FILL_TYPE" val="1"/>
  <p:tag name="KSO_WM_UNIT_USESOURCEFORMAT_APPLY" val="1"/>
</p:tagLst>
</file>

<file path=ppt/tags/tag55.xml><?xml version="1.0" encoding="utf-8"?>
<p:tagLst xmlns:p="http://schemas.openxmlformats.org/presentationml/2006/main">
  <p:tag name="KSO_WM_SLIDE_ID" val="diagram202147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3*540"/>
  <p:tag name="KSO_WM_SLIDE_POSITION" val="0*0"/>
  <p:tag name="KSO_WM_TAG_VERSION" val="1.0"/>
  <p:tag name="KSO_WM_BEAUTIFY_FLAG" val="#wm#"/>
  <p:tag name="KSO_WM_TEMPLATE_CATEGORY" val="diagram"/>
  <p:tag name="KSO_WM_TEMPLATE_INDEX" val="20214767"/>
  <p:tag name="KSO_WM_SLIDE_LAYOUT" val="a_d"/>
  <p:tag name="KSO_WM_SLIDE_LAYOUT_CNT" val="1_1"/>
  <p:tag name="KSO_WM_SLIDE_LAYOUT_INFO" val="{&quot;backgroundInfo&quot;:[{&quot;bottom&quot;:0,&quot;bottomAbs&quot;:false,&quot;left&quot;:0,&quot;leftAbs&quot;:false,&quot;right&quot;:0.7125,&quot;rightAbs&quot;:false,&quot;top&quot;:0,&quot;topAbs&quot;:false,&quot;type&quot;:&quot;leftRight&quot;},{&quot;bottom&quot;:0,&quot;bottomAbs&quot;:false,&quot;left&quot;:0,&quot;leftAbs&quot;:false,&quot;right&quot;:0,&quot;rightAbs&quot;:false,&quot;top&quot;:0,&quot;topAbs&quot;:false,&quot;type&quot;:&quot;general&quot;}],&quot;direction&quot;:1,&quot;id&quot;:&quot;2021-04-01T15:55:51&quot;,&quot;maxSize&quot;:{&quot;size1&quot;:26.3},&quot;minSize&quot;:{&quot;size1&quot;:26.3},&quot;normalSize&quot;:{&quot;size1&quot;:26.3},&quot;subLayout&quot;:[{&quot;id&quot;:&quot;2021-04-01T15:55:51&quot;,&quot;margin&quot;:{&quot;bottom&quot;:8.467000007629395,&quot;left&quot;:1.6929999589920044,&quot;right&quot;:0.02600000612437725,&quot;top&quot;:3.38700008392334},&quot;type&quot;:0},{&quot;id&quot;:&quot;2021-04-01T15:55:51&quot;,&quot;margin&quot;:{&quot;bottom&quot;:2.5399999618530273,&quot;left&quot;:2.0899999141693115,&quot;right&quot;:2.5399999618530273,&quot;top&quot;:2.117000102996826},&quot;type&quot;:0}],&quot;type&quot;:0}"/>
  <p:tag name="KSO_WM_SLIDE_BACKGROUND" val="[&quot;leftRight&quot;,&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95c973fcd6134020a63a4180aebd3213&quot;,&quot;fill_align&quot;:&quot;lt&quot;,&quot;text_align&quot;:&quot;lt&quot;,&quot;text_direction&quot;:&quot;horizontal&quot;,&quot;chip_types&quot;:[&quot;text&quot;,&quot;header&quot;]},{&quot;fill_id&quot;:&quot;1c24f19bff6c4bd6a5f20f57a535bdbe&quot;,&quot;fill_align&quot;:&quot;cm&quot;,&quot;text_align&quot;:&quot;lm&quot;,&quot;text_direction&quot;:&quot;horizontal&quot;,&quot;chip_types&quot;:[&quot;diagram&quot;,&quot;pictext&quot;,&quot;text&quot;,&quot;picture&quot;,&quot;chart&quot;,&quot;table&quot;,&quot;video&quot;],&quot;support_features&quot;:[&quot;collage&quot;,&quot;carousel&quot;]}]]"/>
  <p:tag name="KSO_WM_CHIP_XID" val="5ef21358a491bb0086638bf9"/>
  <p:tag name="KSO_WM_SLIDE_CAN_ADD_NAVIGATION" val="1"/>
  <p:tag name="KSO_WM_CHIP_GROUPID" val="5ef21358a491bb0086638bf8"/>
  <p:tag name="KSO_WM_SLIDE_BK_DARK_LIGHT" val="2"/>
  <p:tag name="KSO_WM_SLIDE_BACKGROUND_TYPE" val="leftRight"/>
  <p:tag name="KSO_WM_SLIDE_SUPPORT_FEATURE_TYPE" val="3"/>
  <p:tag name="KSO_WM_TEMPLATE_ASSEMBLE_XID" val="60656f9b4054ed1e2fb80d6e"/>
  <p:tag name="KSO_WM_TEMPLATE_ASSEMBLE_GROUPID" val="60656f9b4054ed1e2fb80d6e"/>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PLACING_PICTURE_USER_VIEWPORT" val="{&quot;height&quot;:4900,&quot;width&quot;:9301}"/>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SLIDE_ID" val="diagram2020708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07082"/>
  <p:tag name="KSO_WM_SLIDE_LAYOUT" val="a_d_f"/>
  <p:tag name="KSO_WM_SLIDE_LAYOUT_CNT" val="1_1_1"/>
  <p:tag name="KSO_WM_TEMPLATE_THUMBS_INDEX" val="1、4、7、12、13、14、15、16、17、18、20、24、25、28、33、36、40、43、44"/>
  <p:tag name="KSO_WM_SLIDE_BACKGROUND" val="[&quot;general&quot;]"/>
  <p:tag name="KSO_WM_SLIDE_RATIO" val="1.777778"/>
  <p:tag name="KSO_WM_CHIP_INFOS" val="{&quot;type&quot;:0,&quot;layout_type&quot;:&quot;leftright&quot;,&quot;layout_feature&quot;:2,&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picture_toward&quot;:0,&quot;picture_dockside&quot;:[],&quot;fill_id&quot;:&quot;800d55d6ca894cc282060310160b14ab&quot;,&quot;fill_align&quot;:&quot;cm&quot;,&quot;chip_types&quot;:[&quot;picture&quot;]},{&quot;text_align&quot;:&quot;lb&quot;,&quot;text_direction&quot;:&quot;horizontal&quot;,&quot;support_big_font&quot;:true,&quot;picture_toward&quot;:0,&quot;picture_dockside&quot;:[],&quot;fill_id&quot;:&quot;dc92f6abca2b4f12af199ac1df2cff47&quot;,&quot;fill_align&quot;:&quot;lb&quot;,&quot;chip_types&quot;:[&quot;header&quot;]},{&quot;text_align&quot;:&quot;lt&quot;,&quot;text_direction&quot;:&quot;horizontal&quot;,&quot;support_big_font&quot;:false,&quot;picture_toward&quot;:0,&quot;picture_dockside&quot;:[],&quot;fill_id&quot;:&quot;1622b9b6dbab4109bdc954f4a78195c0&quot;,&quot;fill_align&quot;:&quot;lt&quot;,&quot;chip_types&quot;:[&quot;text&quot;]}]]"/>
  <p:tag name="KSO_WM_SLIDE_SIZE" val="959*540"/>
  <p:tag name="KSO_WM_SLIDE_POSITION" val="0*0"/>
  <p:tag name="KSO_WM_CHIP_XID" val="5e9e928e660c33b3b8e63feb"/>
  <p:tag name="KSO_WM_CHIP_DECFILLPROP" val="[]"/>
  <p:tag name="KSO_WM_CHIP_GROUPID" val="5e9e928e660c33b3b8e63fea"/>
  <p:tag name="KSO_WM_SLIDE_BK_DARK_LIGHT" val="2"/>
  <p:tag name="KSO_WM_SLIDE_BACKGROUND_TYPE" val="general"/>
  <p:tag name="KSO_WM_SLIDE_SUPPORT_FEATURE_TYPE" val="0"/>
  <p:tag name="KSO_WM_TEMPLATE_ASSEMBLE_XID" val="60656e624054ed1e2fb7f788"/>
  <p:tag name="KSO_WM_TEMPLATE_ASSEMBLE_GROUPID" val="60656e624054ed1e2fb7f788"/>
  <p:tag name="KSO_WM_SLIDE_LAYOUT_INFO" val="{&quot;backgroundInfo&quot;:[{&quot;bottom&quot;:0,&quot;bottomAbs&quot;:false,&quot;left&quot;:0,&quot;leftAbs&quot;:false,&quot;right&quot;:0,&quot;rightAbs&quot;:false,&quot;top&quot;:0,&quot;topAbs&quot;:false,&quot;type&quot;:&quot;general&quot;}],&quot;id&quot;:&quot;2021-04-01T14:55:32&quot;,&quot;maxSize&quot;:{&quot;size1&quot;:42.2},&quot;minSize&quot;:{&quot;size1&quot;:33.3},&quot;normalSize&quot;:{&quot;size1&quot;:37.8},&quot;subLayout&quot;:[{&quot;id&quot;:&quot;2021-04-01T14:55:32&quot;,&quot;margin&quot;:{&quot;bottom&quot;:0,&quot;left&quot;:2.5399999618530273,&quot;right&quot;:18.62700080871582,&quot;top&quot;:4.657000541687012},&quot;type&quot;:0},{&quot;id&quot;:&quot;2021-04-01T14:55:32&quot;,&quot;margin&quot;:{&quot;bottom&quot;:3.809999942779541,&quot;left&quot;:2.5399999618530273,&quot;right&quot;:18.62700080871582,&quot;top&quot;:0.4230000376701355},&quot;type&quot;:0}],&quot;type&quot;:0}"/>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3029_1*a*1"/>
  <p:tag name="KSO_WM_TEMPLATE_CATEGORY" val="diagram"/>
  <p:tag name="KSO_WM_TEMPLATE_INDEX" val="2021302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d9a509cee1242f793c0c2ee4863b9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2f0a7bdeacd430bb74c113201763ad2"/>
  <p:tag name="KSO_WM_UNIT_TEXT_FILL_FORE_SCHEMECOLOR_INDEX_BRIGHTNESS" val="0"/>
  <p:tag name="KSO_WM_UNIT_TEXT_FILL_FORE_SCHEMECOLOR_INDEX" val="13"/>
  <p:tag name="KSO_WM_UNIT_TEXT_FILL_TYPE" val="1"/>
  <p:tag name="KSO_WM_TEMPLATE_ASSEMBLE_XID" val="60656f2b4054ed1e2fb804c5"/>
  <p:tag name="KSO_WM_TEMPLATE_ASSEMBLE_GROUPID" val="60656f2b4054ed1e2fb804c5"/>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75.xml><?xml version="1.0" encoding="utf-8"?>
<p:tagLst xmlns:p="http://schemas.openxmlformats.org/presentationml/2006/main">
  <p:tag name="KSO_WM_UNIT_VALUE" val="1311*2623"/>
  <p:tag name="KSO_WM_UNIT_HIGHLIGHT" val="0"/>
  <p:tag name="KSO_WM_UNIT_COMPATIBLE"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ICTURE_CLIP_FLAG" val="0"/>
</p:tagLst>
</file>

<file path=ppt/tags/tag76.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78.xml><?xml version="1.0" encoding="utf-8"?>
<p:tagLst xmlns:p="http://schemas.openxmlformats.org/presentationml/2006/main">
  <p:tag name="KSO_WM_BEAUTIFY_FLAG" val="#wm#"/>
  <p:tag name="KSO_WM_TEMPLATE_CATEGORY" val="diagram"/>
  <p:tag name="KSO_WM_TEMPLATE_INDEX" val="20207575"/>
  <p:tag name="KSO_WM_SLIDE_LAYOUT_INFO" val="{&quot;backgroundInfo&quot;:[{&quot;bottom&quot;:0,&quot;bottomAbs&quot;:false,&quot;left&quot;:0,&quot;leftAbs&quot;:false,&quot;right&quot;:0,&quot;rightAbs&quot;:false,&quot;top&quot;:0,&quot;topAbs&quot;:false,&quot;type&quot;:&quot;general&quot;}],&quot;direction&quot;:1,&quot;id&quot;:&quot;2024-05-12T23:23:21&quot;,&quot;maxSize&quot;:{&quot;size1&quot;:100},&quot;minSize&quot;:{&quot;size1&quot;:100},&quot;normalSize&quot;:{&quot;size1&quot;:100},&quot;subLayout&quot;:[{&quot;id&quot;:&quot;2024-05-12T23:23:21&quot;,&quot;margin&quot;:{&quot;bottom&quot;:2.117000102996826,&quot;left&quot;:2.5399999618530273,&quot;right&quot;:2.5399999618530273,&quot;top&quot;:2.117000102996826},&quot;type&quot;:0},{&quot;id&quot;:&quot;2024-05-12T23:23:21&quot;,&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d212f9daf2e53b70be3eb1"/>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SLIDE_LAYOUT" val="d"/>
  <p:tag name="KSO_WM_SLIDE_LAYOUT_CNT" val="1"/>
  <p:tag name="KSO_WM_CHIP_DECFILLPROP" val="[]"/>
  <p:tag name="KSO_WM_SLIDE_BACKGROUND" val="[&quot;general&quot;]"/>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029_1*i*1"/>
  <p:tag name="KSO_WM_TEMPLATE_CATEGORY" val="diagram"/>
  <p:tag name="KSO_WM_TEMPLATE_INDEX" val="20213029"/>
  <p:tag name="KSO_WM_UNIT_LAYERLEVEL" val="1"/>
  <p:tag name="KSO_WM_TAG_VERSION" val="1.0"/>
  <p:tag name="KSO_WM_BEAUTIFY_FLAG" val="#wm#"/>
  <p:tag name="KSO_WM_UNIT_BLOCK" val="0"/>
  <p:tag name="KSO_WM_UNIT_SM_LIMIT_TYPE" val="0"/>
  <p:tag name="KSO_WM_UNIT_DEC_AREA_ID" val="c1cc87d515d64b4a86b5c776b3af5d20"/>
  <p:tag name="KSO_WM_UNIT_DECORATE_INFO" val="{&quot;DecorateInfoH&quot;:{&quot;IsAbs&quot;:true},&quot;DecorateInfoW&quot;:{&quot;IsAbs&quot;:true},&quot;DecorateInfoX&quot;:{&quot;IsAbs&quot;:true,&quot;Pos&quot;:1},&quot;DecorateInfoY&quot;:{&quot;IsAbs&quot;:true,&quot;Pos&quot;:0},&quot;ReferentInfo&quot;:{&quot;Id&quot;:&quot;1d9a509cee1242f793c0c2ee4863b999&quot;,&quot;X&quot;:{&quot;Pos&quot;:1},&quot;Y&quot;:{&quot;Pos&quot;:2}},&quot;whChangeMode&quot;:0}"/>
  <p:tag name="KSO_WM_CHIP_GROUPID" val="5f0e73c28050c250ba65b219"/>
  <p:tag name="KSO_WM_CHIP_XID" val="5f631d070e9bcbd1695b17d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3"/>
  <p:tag name="KSO_WM_TEMPLATE_ASSEMBLE_XID" val="60656f2b4054ed1e2fb804c5"/>
  <p:tag name="KSO_WM_TEMPLATE_ASSEMBLE_GROUPID" val="60656f2b4054ed1e2fb804c5"/>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7575_1*i*7"/>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df2cb7a8eab04bd7a138f79bef914df6"/>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7575_1*i*8"/>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4db627f571c4a2a8e2c26a4a2d3f54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7575_1*i*9"/>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c7950b2ebee3495a999fea4c70b2eede"/>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7575_1*i*10"/>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b3a3e7619f44262a58f8c4694f34e8d"/>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89.xml><?xml version="1.0" encoding="utf-8"?>
<p:tagLst xmlns:p="http://schemas.openxmlformats.org/presentationml/2006/main">
  <p:tag name="KSO_WM_UNIT_VALUE" val="1311*2623"/>
  <p:tag name="KSO_WM_UNIT_HIGHLIGHT" val="0"/>
  <p:tag name="KSO_WM_UNIT_COMPATIBLE" val="0"/>
  <p:tag name="KSO_WM_UNIT_DIAGRAM_ISNUMVISUAL" val="0"/>
  <p:tag name="KSO_WM_UNIT_DIAGRAM_ISREFERUNIT" val="0"/>
  <p:tag name="KSO_WM_UNIT_TYPE" val="d"/>
  <p:tag name="KSO_WM_UNIT_INDEX" val="1"/>
  <p:tag name="KSO_WM_UNIT_ID" val="diagram20207575_1*d*1"/>
  <p:tag name="KSO_WM_TEMPLATE_CATEGORY" val="diagram"/>
  <p:tag name="KSO_WM_TEMPLATE_INDEX" val="20207575"/>
  <p:tag name="KSO_WM_UNIT_LAYERLEVEL" val="1"/>
  <p:tag name="KSO_WM_TAG_VERSION" val="1.0"/>
  <p:tag name="KSO_WM_BEAUTIFY_FLAG" val="#wm#"/>
  <p:tag name="KSO_WM_CHIP_GROUPID" val="5e7310da9a230a26b9e88a19"/>
  <p:tag name="KSO_WM_CHIP_XID" val="5e7310da9a230a26b9e88a1a"/>
  <p:tag name="KSO_WM_UNIT_DEC_AREA_ID" val="1c707c80cd214da69f827760da8349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a193b421954602b69d3d84dd6dbdfe"/>
  <p:tag name="KSO_WM_UNIT_SUPPORT_UNIT_TYPE" val="[&quot;l&quot;,&quot;m&quot;,&quot;n&quot;,&quot;o&quot;,&quot;p&quot;,&quot;q&quot;,&quot;r&quot;,&quot;δ&quot;,&quot;ε&quot;,&quot;ζ&quot;,&quot;η&quot;,&quot;d&quot;,&quot;α&quot;,&quot;β&quot;,&quot;θ&quot;]"/>
  <p:tag name="KSO_WM_TEMPLATE_ASSEMBLE_XID" val="60656e6e4054ed1e2fb7f894"/>
  <p:tag name="KSO_WM_TEMPLATE_ASSEMBLE_GROUPID" val="60656e6e4054ed1e2fb7f894"/>
  <p:tag name="KSO_WM_UNIT_PICTURE_CLIP_FLAG" val="0"/>
</p:tagLst>
</file>

<file path=ppt/tags/tag9.xml><?xml version="1.0" encoding="utf-8"?>
<p:tagLst xmlns:p="http://schemas.openxmlformats.org/presentationml/2006/main">
  <p:tag name="KSO_WM_BEAUTIFY_FLAG" val="#wm#"/>
  <p:tag name="KSO_WM_UNIT_PLACING_PICTURE_USER_VIEWPORT" val="{&quot;height&quot;:5624,&quot;width&quot;:9135}"/>
  <p:tag name="KSO_WM_UNIT_VALUE" val="1058*1481"/>
  <p:tag name="KSO_WM_UNIT_HIGHLIGHT" val="0"/>
  <p:tag name="KSO_WM_UNIT_DIAGRAM_ISNUMVISUAL" val="0"/>
  <p:tag name="KSO_WM_UNIT_DIAGRAM_ISREFERUNIT" val="0"/>
  <p:tag name="KSO_WM_UNIT_TYPE" val="d"/>
  <p:tag name="KSO_WM_UNIT_INDEX" val="1"/>
  <p:tag name="KSO_WM_UNIT_ID" val="diagram20213029_1*d*1"/>
  <p:tag name="KSO_WM_TEMPLATE_CATEGORY" val="diagram"/>
  <p:tag name="KSO_WM_TEMPLATE_INDEX" val="20213029"/>
  <p:tag name="KSO_WM_UNIT_LAYERLEVEL" val="1"/>
  <p:tag name="KSO_WM_TAG_VERSION" val="1.0"/>
  <p:tag name="KSO_WM_CHIP_GROUPID" val="5e7310da9a230a26b9e88a19"/>
  <p:tag name="KSO_WM_CHIP_XID" val="5e7310da9a230a26b9e88a1a"/>
  <p:tag name="KSO_WM_UNIT_DEC_AREA_ID" val="41a5ca8b54b1421e8b6b1aa20345f1a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e98ba878d7743afb0388193b1f4455b"/>
  <p:tag name="KSO_WM_UNIT_PLACING_PICTURE" val="7e98ba878d7743afb0388193b1f4455b"/>
  <p:tag name="KSO_WM_UNIT_SUPPORT_UNIT_TYPE" val="[&quot;l&quot;,&quot;m&quot;,&quot;n&quot;,&quot;o&quot;,&quot;p&quot;,&quot;q&quot;,&quot;r&quot;,&quot;δ&quot;,&quot;ε&quot;,&quot;ζ&quot;,&quot;η&quot;,&quot;d&quot;,&quot;α&quot;,&quot;β&quot;,&quot;θ&quot;]"/>
  <p:tag name="KSO_WM_TEMPLATE_ASSEMBLE_XID" val="60656f2b4054ed1e2fb804c5"/>
  <p:tag name="KSO_WM_TEMPLATE_ASSEMBLE_GROUPID" val="60656f2b4054ed1e2fb804c5"/>
  <p:tag name="KSO_WM_UNIT_PLACING_PICTURE_INFO" val="{&quot;code&quot;:&quot;A[1]&quot;,&quot;full_picture&quot;:true,&quot;last_full_picture&quot;:&quot;A[1]&quot;,&quot;margin&quot;:{&quot;left&quot;:121.68067226890759,&quot;right&quot;:122.51071380861066},&quot;scheme&quot;:&quot;2-0&quot;,&quot;spacing&quot;:5}"/>
  <p:tag name="KSO_WM_UNIT_PLACING_PICTURE_USER_VIEWPORT_SMARTMENU" val="{&quot;height&quot;:2874.139458914972,&quot;width&quot;:5826.172278449635}"/>
  <p:tag name="KSO_WM_UNIT_PLACING_PICTURE_USER_RELATIVERECTANGLE_SMARTMENU" val="{&quot;bottom&quot;:0,&quot;left&quot;:0,&quot;right&quot;:0,&quot;top&quot;:0}"/>
</p:tagLst>
</file>

<file path=ppt/tags/tag90.xml><?xml version="1.0" encoding="utf-8"?>
<p:tagLst xmlns:p="http://schemas.openxmlformats.org/presentationml/2006/main">
  <p:tag name="KSO_WM_UNIT_BLOCK" val="0"/>
  <p:tag name="KSO_WM_UNIT_DEC_AREA_ID" val="30a2504febc34bd1af9864aa03396e49"/>
  <p:tag name="KSO_WM_UNIT_SM_LIMIT_TYPE" val="2"/>
  <p:tag name="KSO_WM_UNIT_HIGHLIGHT" val="0"/>
  <p:tag name="KSO_WM_UNIT_COMPATIBLE" val="0"/>
  <p:tag name="KSO_WM_UNIT_DIAGRAM_ISNUMVISUAL" val="0"/>
  <p:tag name="KSO_WM_UNIT_DIAGRAM_ISREFERUNIT" val="0"/>
  <p:tag name="KSO_WM_UNIT_TYPE" val="i"/>
  <p:tag name="KSO_WM_UNIT_INDEX" val="11"/>
  <p:tag name="KSO_WM_UNIT_ID" val="diagram20207575_1*i*11"/>
  <p:tag name="KSO_WM_TEMPLATE_CATEGORY" val="diagram"/>
  <p:tag name="KSO_WM_TEMPLATE_INDEX" val="20207575"/>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7575_1*i*1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eea7d300e8a440ea9bf30f76c40d68d4"/>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0}"/>
  <p:tag name="KSO_WM_CHIP_GROUPID" val="5ed7460cafe44fab1839bd1a"/>
  <p:tag name="KSO_WM_CHIP_XID" val="5ed212f9daf2e53b70be3eb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0"/>
  <p:tag name="KSO_WM_TEMPLATE_ASSEMBLE_XID" val="60656e6e4054ed1e2fb7f894"/>
  <p:tag name="KSO_WM_TEMPLATE_ASSEMBLE_GROUPID" val="60656e6e4054ed1e2fb7f894"/>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features&quot;:[&quot;collage&quot;,&quot;carousel&quot;],&quot;support_big_font&quot;:false,&quot;picture_toward&quot;:0,&quot;picture_dockside&quot;:[],&quot;fill_id&quot;:&quot;93462f48a4e641b7a117cd822d727b87&quot;,&quot;fill_align&quot;:&quot;cm&quot;,&quot;chip_types&quot;:[&quot;diagram&quot;,&quot;pictext&quot;,&quot;picture&quot;,&quot;chart&quot;,&quot;table&quot;,&quot;video&quot;]}]]"/>
  <p:tag name="KSO_WM_SLIDE_ID" val="diagram20207575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7575"/>
  <p:tag name="KSO_WM_SLIDE_TYPE" val="text"/>
  <p:tag name="KSO_WM_SLIDE_SUBTYPE" val="picTxt"/>
  <p:tag name="KSO_WM_SLIDE_SIZE" val="959*539"/>
  <p:tag name="KSO_WM_SLIDE_POSITION" val="0*0"/>
  <p:tag name="KSO_WM_SLIDE_LAYOUT" val="d"/>
  <p:tag name="KSO_WM_SLIDE_LAYOUT_CNT" val="1"/>
  <p:tag name="KSO_WM_SLIDE_CAN_ADD_NAVIGATION" val="1"/>
  <p:tag name="KSO_WM_CHIP_XID" val="5ed212f9daf2e53b70be3eb1"/>
  <p:tag name="KSO_WM_CHIP_DECFILLPROP" val="[]"/>
  <p:tag name="KSO_WM_CHIP_GROUPID" val="5ed7460cafe44fab1839bd1a"/>
  <p:tag name="KSO_WM_SLIDE_BK_DARK_LIGHT" val="2"/>
  <p:tag name="KSO_WM_SLIDE_BACKGROUND_TYPE" val="general"/>
  <p:tag name="KSO_WM_SLIDE_SUPPORT_FEATURE_TYPE" val="3"/>
  <p:tag name="KSO_WM_TEMPLATE_ASSEMBLE_XID" val="60656e6e4054ed1e2fb7f894"/>
  <p:tag name="KSO_WM_TEMPLATE_ASSEMBLE_GROUPID" val="60656e6e4054ed1e2fb7f894"/>
  <p:tag name="KSO_WM_SLIDE_LAYOUT_INFO" val="{&quot;backgroundInfo&quot;:[{&quot;bottom&quot;:0,&quot;bottomAbs&quot;:false,&quot;left&quot;:0,&quot;leftAbs&quot;:false,&quot;right&quot;:0,&quot;rightAbs&quot;:false,&quot;top&quot;:0,&quot;topAbs&quot;:false,&quot;type&quot;:&quot;general&quot;}],&quot;direction&quot;:1,&quot;id&quot;:&quot;2024-05-12T23:23:45&quot;,&quot;maxSize&quot;:{&quot;size1&quot;:100},&quot;minSize&quot;:{&quot;size1&quot;:100},&quot;normalSize&quot;:{&quot;size1&quot;:100},&quot;subLayout&quot;:[{&quot;id&quot;:&quot;2024-05-12T23:23:45&quot;,&quot;margin&quot;:{&quot;bottom&quot;:2.117000102996826,&quot;left&quot;:2.5399999618530273,&quot;right&quot;:2.5399999618530273,&quot;top&quot;:2.117000102996826},&quot;type&quot;:0},{&quot;id&quot;:&quot;2024-05-12T23:23:45&quot;,&quot;type&quot;:0}],&quot;type&quot;: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7575_1*i*1"/>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7090df619eb24a29be860caa3f1e17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7575_1*i*2"/>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UNIT_DEC_AREA_ID" val="008b2d3867524338a4cb096811b1bae7"/>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5"/>
  <p:tag name="KSO_WM_TEMPLATE_ASSEMBLE_XID" val="60656e6e4054ed1e2fb7f894"/>
  <p:tag name="KSO_WM_TEMPLATE_ASSEMBLE_GROUPID" val="60656e6e4054ed1e2fb7f894"/>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7575_1*i*3"/>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1633926b034d47d5b76db74a46673418"/>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7575_1*i*4"/>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4cde5c3a353543559ccf52c032d187af"/>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7575_1*i*5"/>
  <p:tag name="KSO_WM_TEMPLATE_CATEGORY" val="diagram"/>
  <p:tag name="KSO_WM_TEMPLATE_INDEX" val="20207575"/>
  <p:tag name="KSO_WM_UNIT_LAYERLEVEL" val="1"/>
  <p:tag name="KSO_WM_TAG_VERSION" val="1.0"/>
  <p:tag name="KSO_WM_BEAUTIFY_FLAG" val="#wm#"/>
  <p:tag name="KSO_WM_UNIT_SM_LIMIT_TYPE" val="2"/>
  <p:tag name="KSO_WM_UNIT_BLOCK" val="0"/>
  <p:tag name="KSO_WM_UNIT_DEC_AREA_ID" val="e1ac2e52681843d0836ae71a8348414c"/>
  <p:tag name="KSO_WM_UNIT_DECORATE_INFO" val="{&quot;ReferentInfo&quot;:{&quot;Id&quot;:&quot;slide&quot;,&quot;X&quot;:{&quot;Pos&quot;:1},&quot;Y&quot;:{&quot;Pos&quot;:1}},&quot;DecorateInfoX&quot;:{&quot;Pos&quot;:1,&quot;IsAbs&quot;:false},&quot;DecorateInfoY&quot;:{&quot;Pos&quot;:1,&quot;IsAbs&quot;:false},&quot;DecorateInfoW&quot;:{&quot;IsAbs&quot;:true},&quot;DecorateInfoH&quot;:{&quot;IsAbs&quot;:true},&quot;whChangeMode&quot;:0}"/>
  <p:tag name="KSO_WM_CHIP_GROUPID" val="5ed7460cafe44fab1839bd1a"/>
  <p:tag name="KSO_WM_CHIP_XID" val="5ed212f9daf2e53b70be3eb1"/>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e6e4054ed1e2fb7f894"/>
  <p:tag name="KSO_WM_TEMPLATE_ASSEMBLE_GROUPID" val="60656e6e4054ed1e2fb7f894"/>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7575_1*i*6"/>
  <p:tag name="KSO_WM_TEMPLATE_CATEGORY" val="diagram"/>
  <p:tag name="KSO_WM_TEMPLATE_INDEX" val="20207575"/>
  <p:tag name="KSO_WM_UNIT_LAYERLEVEL" val="1"/>
  <p:tag name="KSO_WM_TAG_VERSION" val="1.0"/>
  <p:tag name="KSO_WM_BEAUTIFY_FLAG" val="#wm#"/>
  <p:tag name="KSO_WM_UNIT_BLOCK" val="0"/>
  <p:tag name="KSO_WM_UNIT_SM_LIMIT_TYPE" val="2"/>
  <p:tag name="KSO_WM_UNIT_DEC_AREA_ID" val="846c5bceac97498ea01ab27e1af65450"/>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d7460cafe44fab1839bd1a"/>
  <p:tag name="KSO_WM_CHIP_XID" val="5ed212f9daf2e53b70be3eb1"/>
  <p:tag name="KSO_WM_TEMPLATE_ASSEMBLE_XID" val="60656e6e4054ed1e2fb7f894"/>
  <p:tag name="KSO_WM_TEMPLATE_ASSEMBLE_GROUPID" val="60656e6e4054ed1e2fb7f894"/>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4266</Words>
  <Application>WPS 演示</Application>
  <PresentationFormat>宽屏</PresentationFormat>
  <Paragraphs>192</Paragraphs>
  <Slides>36</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Arial</vt:lpstr>
      <vt:lpstr>宋体</vt:lpstr>
      <vt:lpstr>Wingdings</vt:lpstr>
      <vt:lpstr>Calibri</vt:lpstr>
      <vt:lpstr>微软雅黑</vt:lpstr>
      <vt:lpstr>Times New Roman</vt:lpstr>
      <vt:lpstr>Arial Unicode MS</vt:lpstr>
      <vt:lpstr>Cambria Math</vt:lpstr>
      <vt:lpstr>苹方 粗体</vt:lpstr>
      <vt:lpstr>AMGDT</vt:lpstr>
      <vt:lpstr>Segoe UI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孟凡千</dc:creator>
  <cp:lastModifiedBy>韵华</cp:lastModifiedBy>
  <cp:revision>73</cp:revision>
  <dcterms:created xsi:type="dcterms:W3CDTF">2023-08-09T12:44:00Z</dcterms:created>
  <dcterms:modified xsi:type="dcterms:W3CDTF">2024-06-19T06:10:13Z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2052-12.1.0.16120</vt:lpwstr>
  </property>
</Properties>
</file>